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38"/>
  </p:notesMasterIdLst>
  <p:sldIdLst>
    <p:sldId id="256" r:id="rId3"/>
    <p:sldId id="302" r:id="rId4"/>
    <p:sldId id="418" r:id="rId5"/>
    <p:sldId id="428" r:id="rId6"/>
    <p:sldId id="419" r:id="rId7"/>
    <p:sldId id="420" r:id="rId8"/>
    <p:sldId id="351" r:id="rId9"/>
    <p:sldId id="396" r:id="rId10"/>
    <p:sldId id="397" r:id="rId11"/>
    <p:sldId id="398" r:id="rId12"/>
    <p:sldId id="399" r:id="rId13"/>
    <p:sldId id="400" r:id="rId14"/>
    <p:sldId id="422" r:id="rId15"/>
    <p:sldId id="423" r:id="rId16"/>
    <p:sldId id="379" r:id="rId17"/>
    <p:sldId id="424" r:id="rId18"/>
    <p:sldId id="425" r:id="rId19"/>
    <p:sldId id="406" r:id="rId20"/>
    <p:sldId id="401" r:id="rId21"/>
    <p:sldId id="403" r:id="rId22"/>
    <p:sldId id="426" r:id="rId23"/>
    <p:sldId id="427" r:id="rId24"/>
    <p:sldId id="404" r:id="rId25"/>
    <p:sldId id="405" r:id="rId26"/>
    <p:sldId id="407" r:id="rId27"/>
    <p:sldId id="408" r:id="rId28"/>
    <p:sldId id="409" r:id="rId29"/>
    <p:sldId id="410" r:id="rId30"/>
    <p:sldId id="411" r:id="rId31"/>
    <p:sldId id="412" r:id="rId32"/>
    <p:sldId id="413" r:id="rId33"/>
    <p:sldId id="414" r:id="rId34"/>
    <p:sldId id="415" r:id="rId35"/>
    <p:sldId id="416" r:id="rId36"/>
    <p:sldId id="376"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Chalkduster" panose="020B0604020202020204" charset="0"/>
      <p:regular r:id="rId45"/>
    </p:embeddedFont>
    <p:embeddedFont>
      <p:font typeface="Helvetica" panose="020B0604020202020204" pitchFamily="34" charset="0"/>
      <p:regular r:id="rId46"/>
      <p:bold r:id="rId47"/>
      <p:italic r:id="rId48"/>
      <p:boldItalic r:id="rId49"/>
    </p:embeddedFont>
    <p:embeddedFont>
      <p:font typeface="Ink Free" panose="03080402000500000000" pitchFamily="66" charset="0"/>
      <p:regular r:id="rId50"/>
    </p:embeddedFont>
    <p:embeddedFont>
      <p:font typeface="Verdana" panose="020B0604030504040204"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65" autoAdjust="0"/>
    <p:restoredTop sz="76689" autoAdjust="0"/>
  </p:normalViewPr>
  <p:slideViewPr>
    <p:cSldViewPr snapToGrid="0">
      <p:cViewPr varScale="1">
        <p:scale>
          <a:sx n="55" d="100"/>
          <a:sy n="55" d="100"/>
        </p:scale>
        <p:origin x="1084" y="36"/>
      </p:cViewPr>
      <p:guideLst/>
    </p:cSldViewPr>
  </p:slideViewPr>
  <p:notesTextViewPr>
    <p:cViewPr>
      <p:scale>
        <a:sx n="100" d="100"/>
        <a:sy n="100" d="100"/>
      </p:scale>
      <p:origin x="0" y="0"/>
    </p:cViewPr>
  </p:notesTextViewPr>
  <p:sorterViewPr>
    <p:cViewPr>
      <p:scale>
        <a:sx n="100" d="100"/>
        <a:sy n="100" d="100"/>
      </p:scale>
      <p:origin x="0" y="-546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4707B1-F080-E746-8A4A-1F91DC073FBF}"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US"/>
        </a:p>
      </dgm:t>
    </dgm:pt>
    <dgm:pt modelId="{FE93811E-F234-1145-AF24-718DDFF2E4B0}">
      <dgm:prSet phldrT="[Text]"/>
      <dgm:spPr/>
      <dgm:t>
        <a:bodyPr/>
        <a:lstStyle/>
        <a:p>
          <a:r>
            <a:rPr lang="en-US" dirty="0"/>
            <a:t>Evaluate</a:t>
          </a:r>
        </a:p>
      </dgm:t>
    </dgm:pt>
    <dgm:pt modelId="{E0FE4DB2-54C3-FE45-90DB-981C8397CC75}" type="parTrans" cxnId="{CAEC75A8-69FE-DF47-8B3A-9E45EA506874}">
      <dgm:prSet/>
      <dgm:spPr/>
      <dgm:t>
        <a:bodyPr/>
        <a:lstStyle/>
        <a:p>
          <a:endParaRPr lang="en-US"/>
        </a:p>
      </dgm:t>
    </dgm:pt>
    <dgm:pt modelId="{E70F292D-2D0B-E048-A341-F9DB742BBB56}" type="sibTrans" cxnId="{CAEC75A8-69FE-DF47-8B3A-9E45EA506874}">
      <dgm:prSet/>
      <dgm:spPr/>
      <dgm:t>
        <a:bodyPr/>
        <a:lstStyle/>
        <a:p>
          <a:endParaRPr lang="en-US"/>
        </a:p>
      </dgm:t>
    </dgm:pt>
    <dgm:pt modelId="{143C0772-202C-2C40-BFEE-611CA7A69817}">
      <dgm:prSet phldrT="[Text]"/>
      <dgm:spPr>
        <a:solidFill>
          <a:schemeClr val="accent2"/>
        </a:solidFill>
      </dgm:spPr>
      <dgm:t>
        <a:bodyPr/>
        <a:lstStyle/>
        <a:p>
          <a:r>
            <a:rPr lang="en-US" dirty="0"/>
            <a:t>Requirements</a:t>
          </a:r>
        </a:p>
      </dgm:t>
    </dgm:pt>
    <dgm:pt modelId="{06BA470F-B25C-1C45-922D-6D76D7B264EF}" type="parTrans" cxnId="{A69891D4-2073-AA45-818C-413F58344F3B}">
      <dgm:prSet/>
      <dgm:spPr/>
      <dgm:t>
        <a:bodyPr/>
        <a:lstStyle/>
        <a:p>
          <a:endParaRPr lang="en-US"/>
        </a:p>
      </dgm:t>
    </dgm:pt>
    <dgm:pt modelId="{FAB0695F-C5C8-4047-B1DD-D7BCECFFC735}" type="sibTrans" cxnId="{A69891D4-2073-AA45-818C-413F58344F3B}">
      <dgm:prSet/>
      <dgm:spPr/>
      <dgm:t>
        <a:bodyPr/>
        <a:lstStyle/>
        <a:p>
          <a:endParaRPr lang="en-US"/>
        </a:p>
      </dgm:t>
    </dgm:pt>
    <dgm:pt modelId="{CC1599A0-2BDC-FF4F-B7FA-E6FE17E2C12F}">
      <dgm:prSet phldrT="[Text]"/>
      <dgm:spPr/>
      <dgm:t>
        <a:bodyPr/>
        <a:lstStyle/>
        <a:p>
          <a:r>
            <a:rPr lang="en-US" dirty="0"/>
            <a:t>Develop</a:t>
          </a:r>
        </a:p>
      </dgm:t>
    </dgm:pt>
    <dgm:pt modelId="{7C0A94FB-0D3F-9648-A31C-D32079753B74}" type="parTrans" cxnId="{5C290483-3737-BC4B-BECB-5877940CDEB8}">
      <dgm:prSet/>
      <dgm:spPr/>
      <dgm:t>
        <a:bodyPr/>
        <a:lstStyle/>
        <a:p>
          <a:endParaRPr lang="en-US"/>
        </a:p>
      </dgm:t>
    </dgm:pt>
    <dgm:pt modelId="{22E81740-2505-0242-ABEF-05F60D3C25AD}" type="sibTrans" cxnId="{5C290483-3737-BC4B-BECB-5877940CDEB8}">
      <dgm:prSet/>
      <dgm:spPr/>
      <dgm:t>
        <a:bodyPr/>
        <a:lstStyle/>
        <a:p>
          <a:endParaRPr lang="en-US"/>
        </a:p>
      </dgm:t>
    </dgm:pt>
    <dgm:pt modelId="{38F20A03-B8CB-8F47-AF54-A26E6FEDBABF}">
      <dgm:prSet phldrT="[Text]"/>
      <dgm:spPr>
        <a:solidFill>
          <a:schemeClr val="accent2"/>
        </a:solidFill>
      </dgm:spPr>
      <dgm:t>
        <a:bodyPr/>
        <a:lstStyle/>
        <a:p>
          <a:r>
            <a:rPr lang="en-US" dirty="0"/>
            <a:t>Prototype</a:t>
          </a:r>
        </a:p>
      </dgm:t>
    </dgm:pt>
    <dgm:pt modelId="{A61C83D6-BBB2-934F-A9A5-BEFEBE05F48C}" type="parTrans" cxnId="{9E192D6C-0009-A144-84B7-7CE9ACD78CDD}">
      <dgm:prSet/>
      <dgm:spPr/>
      <dgm:t>
        <a:bodyPr/>
        <a:lstStyle/>
        <a:p>
          <a:endParaRPr lang="en-US"/>
        </a:p>
      </dgm:t>
    </dgm:pt>
    <dgm:pt modelId="{A53FF08D-E358-C54E-8900-9AAE170F99C5}" type="sibTrans" cxnId="{9E192D6C-0009-A144-84B7-7CE9ACD78CDD}">
      <dgm:prSet/>
      <dgm:spPr/>
      <dgm:t>
        <a:bodyPr/>
        <a:lstStyle/>
        <a:p>
          <a:endParaRPr lang="en-US"/>
        </a:p>
      </dgm:t>
    </dgm:pt>
    <dgm:pt modelId="{75F1B4DF-5215-C649-B927-E106CA346CDB}" type="pres">
      <dgm:prSet presAssocID="{6D4707B1-F080-E746-8A4A-1F91DC073FBF}" presName="cycle" presStyleCnt="0">
        <dgm:presLayoutVars>
          <dgm:dir/>
          <dgm:resizeHandles val="exact"/>
        </dgm:presLayoutVars>
      </dgm:prSet>
      <dgm:spPr/>
    </dgm:pt>
    <dgm:pt modelId="{4B26FA8D-A383-8247-9CA8-E0C64A345C83}" type="pres">
      <dgm:prSet presAssocID="{FE93811E-F234-1145-AF24-718DDFF2E4B0}" presName="node" presStyleLbl="node1" presStyleIdx="0" presStyleCnt="4">
        <dgm:presLayoutVars>
          <dgm:bulletEnabled val="1"/>
        </dgm:presLayoutVars>
      </dgm:prSet>
      <dgm:spPr/>
    </dgm:pt>
    <dgm:pt modelId="{FF4D6BAE-D56B-DF47-9950-1155124D100A}" type="pres">
      <dgm:prSet presAssocID="{E70F292D-2D0B-E048-A341-F9DB742BBB56}" presName="sibTrans" presStyleLbl="sibTrans2D1" presStyleIdx="0" presStyleCnt="4"/>
      <dgm:spPr/>
    </dgm:pt>
    <dgm:pt modelId="{32866AC1-9DB8-3749-8610-DD3CE0E59ABD}" type="pres">
      <dgm:prSet presAssocID="{E70F292D-2D0B-E048-A341-F9DB742BBB56}" presName="connectorText" presStyleLbl="sibTrans2D1" presStyleIdx="0" presStyleCnt="4"/>
      <dgm:spPr/>
    </dgm:pt>
    <dgm:pt modelId="{C4BF2027-7EF7-0F42-839C-54D5900734BB}" type="pres">
      <dgm:prSet presAssocID="{143C0772-202C-2C40-BFEE-611CA7A69817}" presName="node" presStyleLbl="node1" presStyleIdx="1" presStyleCnt="4" custScaleY="65711">
        <dgm:presLayoutVars>
          <dgm:bulletEnabled val="1"/>
        </dgm:presLayoutVars>
      </dgm:prSet>
      <dgm:spPr>
        <a:prstGeom prst="flowChartTerminator">
          <a:avLst/>
        </a:prstGeom>
      </dgm:spPr>
    </dgm:pt>
    <dgm:pt modelId="{FF34B153-229E-8749-A064-AB6B32B59411}" type="pres">
      <dgm:prSet presAssocID="{FAB0695F-C5C8-4047-B1DD-D7BCECFFC735}" presName="sibTrans" presStyleLbl="sibTrans2D1" presStyleIdx="1" presStyleCnt="4"/>
      <dgm:spPr/>
    </dgm:pt>
    <dgm:pt modelId="{C69356F6-0DB0-384E-B25D-307048D469F2}" type="pres">
      <dgm:prSet presAssocID="{FAB0695F-C5C8-4047-B1DD-D7BCECFFC735}" presName="connectorText" presStyleLbl="sibTrans2D1" presStyleIdx="1" presStyleCnt="4"/>
      <dgm:spPr/>
    </dgm:pt>
    <dgm:pt modelId="{2743865A-0711-F34D-B93A-849C298E5947}" type="pres">
      <dgm:prSet presAssocID="{CC1599A0-2BDC-FF4F-B7FA-E6FE17E2C12F}" presName="node" presStyleLbl="node1" presStyleIdx="2" presStyleCnt="4">
        <dgm:presLayoutVars>
          <dgm:bulletEnabled val="1"/>
        </dgm:presLayoutVars>
      </dgm:prSet>
      <dgm:spPr/>
    </dgm:pt>
    <dgm:pt modelId="{AC9A420C-89DE-344F-AD07-73D06943BDD5}" type="pres">
      <dgm:prSet presAssocID="{22E81740-2505-0242-ABEF-05F60D3C25AD}" presName="sibTrans" presStyleLbl="sibTrans2D1" presStyleIdx="2" presStyleCnt="4"/>
      <dgm:spPr/>
    </dgm:pt>
    <dgm:pt modelId="{77764925-6580-A746-83FD-94EB5ADB7E43}" type="pres">
      <dgm:prSet presAssocID="{22E81740-2505-0242-ABEF-05F60D3C25AD}" presName="connectorText" presStyleLbl="sibTrans2D1" presStyleIdx="2" presStyleCnt="4"/>
      <dgm:spPr/>
    </dgm:pt>
    <dgm:pt modelId="{DC2313AB-65CC-4D4E-8303-9D90D734FDE9}" type="pres">
      <dgm:prSet presAssocID="{38F20A03-B8CB-8F47-AF54-A26E6FEDBABF}" presName="node" presStyleLbl="node1" presStyleIdx="3" presStyleCnt="4" custScaleY="65711">
        <dgm:presLayoutVars>
          <dgm:bulletEnabled val="1"/>
        </dgm:presLayoutVars>
      </dgm:prSet>
      <dgm:spPr>
        <a:prstGeom prst="flowChartTerminator">
          <a:avLst/>
        </a:prstGeom>
      </dgm:spPr>
    </dgm:pt>
    <dgm:pt modelId="{55EB3831-E350-A942-94B3-94567FA24C9E}" type="pres">
      <dgm:prSet presAssocID="{A53FF08D-E358-C54E-8900-9AAE170F99C5}" presName="sibTrans" presStyleLbl="sibTrans2D1" presStyleIdx="3" presStyleCnt="4"/>
      <dgm:spPr/>
    </dgm:pt>
    <dgm:pt modelId="{3FD5C0B4-4942-5046-BA97-5A6D427D76E7}" type="pres">
      <dgm:prSet presAssocID="{A53FF08D-E358-C54E-8900-9AAE170F99C5}" presName="connectorText" presStyleLbl="sibTrans2D1" presStyleIdx="3" presStyleCnt="4"/>
      <dgm:spPr/>
    </dgm:pt>
  </dgm:ptLst>
  <dgm:cxnLst>
    <dgm:cxn modelId="{AB492B19-2F11-9248-9D72-133FD85C9DA7}" type="presOf" srcId="{22E81740-2505-0242-ABEF-05F60D3C25AD}" destId="{AC9A420C-89DE-344F-AD07-73D06943BDD5}" srcOrd="0" destOrd="0" presId="urn:microsoft.com/office/officeart/2005/8/layout/cycle2"/>
    <dgm:cxn modelId="{A0278621-0393-D549-AFC3-79583214EC36}" type="presOf" srcId="{22E81740-2505-0242-ABEF-05F60D3C25AD}" destId="{77764925-6580-A746-83FD-94EB5ADB7E43}" srcOrd="1" destOrd="0" presId="urn:microsoft.com/office/officeart/2005/8/layout/cycle2"/>
    <dgm:cxn modelId="{A807E43E-4DF3-4D4B-9D31-CAE022B022DF}" type="presOf" srcId="{FAB0695F-C5C8-4047-B1DD-D7BCECFFC735}" destId="{C69356F6-0DB0-384E-B25D-307048D469F2}" srcOrd="1" destOrd="0" presId="urn:microsoft.com/office/officeart/2005/8/layout/cycle2"/>
    <dgm:cxn modelId="{51D89A62-542B-914A-B66E-DCFE57F2FB4A}" type="presOf" srcId="{143C0772-202C-2C40-BFEE-611CA7A69817}" destId="{C4BF2027-7EF7-0F42-839C-54D5900734BB}" srcOrd="0" destOrd="0" presId="urn:microsoft.com/office/officeart/2005/8/layout/cycle2"/>
    <dgm:cxn modelId="{28831663-07E6-D24B-B9E4-1427F73CF457}" type="presOf" srcId="{E70F292D-2D0B-E048-A341-F9DB742BBB56}" destId="{32866AC1-9DB8-3749-8610-DD3CE0E59ABD}" srcOrd="1" destOrd="0" presId="urn:microsoft.com/office/officeart/2005/8/layout/cycle2"/>
    <dgm:cxn modelId="{9E192D6C-0009-A144-84B7-7CE9ACD78CDD}" srcId="{6D4707B1-F080-E746-8A4A-1F91DC073FBF}" destId="{38F20A03-B8CB-8F47-AF54-A26E6FEDBABF}" srcOrd="3" destOrd="0" parTransId="{A61C83D6-BBB2-934F-A9A5-BEFEBE05F48C}" sibTransId="{A53FF08D-E358-C54E-8900-9AAE170F99C5}"/>
    <dgm:cxn modelId="{B434B054-D130-6A40-962D-0C1C476BD4A6}" type="presOf" srcId="{E70F292D-2D0B-E048-A341-F9DB742BBB56}" destId="{FF4D6BAE-D56B-DF47-9950-1155124D100A}" srcOrd="0" destOrd="0" presId="urn:microsoft.com/office/officeart/2005/8/layout/cycle2"/>
    <dgm:cxn modelId="{AB45A97F-E19D-7647-B46B-25CB587964F2}" type="presOf" srcId="{38F20A03-B8CB-8F47-AF54-A26E6FEDBABF}" destId="{DC2313AB-65CC-4D4E-8303-9D90D734FDE9}" srcOrd="0" destOrd="0" presId="urn:microsoft.com/office/officeart/2005/8/layout/cycle2"/>
    <dgm:cxn modelId="{5C290483-3737-BC4B-BECB-5877940CDEB8}" srcId="{6D4707B1-F080-E746-8A4A-1F91DC073FBF}" destId="{CC1599A0-2BDC-FF4F-B7FA-E6FE17E2C12F}" srcOrd="2" destOrd="0" parTransId="{7C0A94FB-0D3F-9648-A31C-D32079753B74}" sibTransId="{22E81740-2505-0242-ABEF-05F60D3C25AD}"/>
    <dgm:cxn modelId="{698AB6A7-21C6-2446-8172-26D9F2DDBC06}" type="presOf" srcId="{FE93811E-F234-1145-AF24-718DDFF2E4B0}" destId="{4B26FA8D-A383-8247-9CA8-E0C64A345C83}" srcOrd="0" destOrd="0" presId="urn:microsoft.com/office/officeart/2005/8/layout/cycle2"/>
    <dgm:cxn modelId="{CAEC75A8-69FE-DF47-8B3A-9E45EA506874}" srcId="{6D4707B1-F080-E746-8A4A-1F91DC073FBF}" destId="{FE93811E-F234-1145-AF24-718DDFF2E4B0}" srcOrd="0" destOrd="0" parTransId="{E0FE4DB2-54C3-FE45-90DB-981C8397CC75}" sibTransId="{E70F292D-2D0B-E048-A341-F9DB742BBB56}"/>
    <dgm:cxn modelId="{9D0925B1-3371-764C-B6B5-7D4E9A4A2542}" type="presOf" srcId="{A53FF08D-E358-C54E-8900-9AAE170F99C5}" destId="{55EB3831-E350-A942-94B3-94567FA24C9E}" srcOrd="0" destOrd="0" presId="urn:microsoft.com/office/officeart/2005/8/layout/cycle2"/>
    <dgm:cxn modelId="{0BF596D2-646A-904C-99A7-D4FF3CD8EAC6}" type="presOf" srcId="{A53FF08D-E358-C54E-8900-9AAE170F99C5}" destId="{3FD5C0B4-4942-5046-BA97-5A6D427D76E7}" srcOrd="1" destOrd="0" presId="urn:microsoft.com/office/officeart/2005/8/layout/cycle2"/>
    <dgm:cxn modelId="{A69891D4-2073-AA45-818C-413F58344F3B}" srcId="{6D4707B1-F080-E746-8A4A-1F91DC073FBF}" destId="{143C0772-202C-2C40-BFEE-611CA7A69817}" srcOrd="1" destOrd="0" parTransId="{06BA470F-B25C-1C45-922D-6D76D7B264EF}" sibTransId="{FAB0695F-C5C8-4047-B1DD-D7BCECFFC735}"/>
    <dgm:cxn modelId="{4EC3C6DA-F7FA-694A-8DF7-4E2B19B009D0}" type="presOf" srcId="{FAB0695F-C5C8-4047-B1DD-D7BCECFFC735}" destId="{FF34B153-229E-8749-A064-AB6B32B59411}" srcOrd="0" destOrd="0" presId="urn:microsoft.com/office/officeart/2005/8/layout/cycle2"/>
    <dgm:cxn modelId="{60BCCBF1-BE58-5245-B14B-A7A57C90149E}" type="presOf" srcId="{CC1599A0-2BDC-FF4F-B7FA-E6FE17E2C12F}" destId="{2743865A-0711-F34D-B93A-849C298E5947}" srcOrd="0" destOrd="0" presId="urn:microsoft.com/office/officeart/2005/8/layout/cycle2"/>
    <dgm:cxn modelId="{ECE02EF7-C4E2-464B-AF61-4A7C28893CCA}" type="presOf" srcId="{6D4707B1-F080-E746-8A4A-1F91DC073FBF}" destId="{75F1B4DF-5215-C649-B927-E106CA346CDB}" srcOrd="0" destOrd="0" presId="urn:microsoft.com/office/officeart/2005/8/layout/cycle2"/>
    <dgm:cxn modelId="{45A8CE55-D727-4947-B0EC-300F2C8D4B9D}" type="presParOf" srcId="{75F1B4DF-5215-C649-B927-E106CA346CDB}" destId="{4B26FA8D-A383-8247-9CA8-E0C64A345C83}" srcOrd="0" destOrd="0" presId="urn:microsoft.com/office/officeart/2005/8/layout/cycle2"/>
    <dgm:cxn modelId="{366915A3-7FF9-1B4D-A9CF-E7D0B615D2CF}" type="presParOf" srcId="{75F1B4DF-5215-C649-B927-E106CA346CDB}" destId="{FF4D6BAE-D56B-DF47-9950-1155124D100A}" srcOrd="1" destOrd="0" presId="urn:microsoft.com/office/officeart/2005/8/layout/cycle2"/>
    <dgm:cxn modelId="{3E34D4E6-1D12-4148-A87F-3557D907B68C}" type="presParOf" srcId="{FF4D6BAE-D56B-DF47-9950-1155124D100A}" destId="{32866AC1-9DB8-3749-8610-DD3CE0E59ABD}" srcOrd="0" destOrd="0" presId="urn:microsoft.com/office/officeart/2005/8/layout/cycle2"/>
    <dgm:cxn modelId="{AFA243D1-50AA-724C-8AFD-F36320FFEAAD}" type="presParOf" srcId="{75F1B4DF-5215-C649-B927-E106CA346CDB}" destId="{C4BF2027-7EF7-0F42-839C-54D5900734BB}" srcOrd="2" destOrd="0" presId="urn:microsoft.com/office/officeart/2005/8/layout/cycle2"/>
    <dgm:cxn modelId="{9F0828CF-0EEA-1048-A4E8-A0CA12730821}" type="presParOf" srcId="{75F1B4DF-5215-C649-B927-E106CA346CDB}" destId="{FF34B153-229E-8749-A064-AB6B32B59411}" srcOrd="3" destOrd="0" presId="urn:microsoft.com/office/officeart/2005/8/layout/cycle2"/>
    <dgm:cxn modelId="{0DF10889-17F4-C046-AD03-26E456CDFED4}" type="presParOf" srcId="{FF34B153-229E-8749-A064-AB6B32B59411}" destId="{C69356F6-0DB0-384E-B25D-307048D469F2}" srcOrd="0" destOrd="0" presId="urn:microsoft.com/office/officeart/2005/8/layout/cycle2"/>
    <dgm:cxn modelId="{1D4A47CD-925A-2144-A383-1913439177CD}" type="presParOf" srcId="{75F1B4DF-5215-C649-B927-E106CA346CDB}" destId="{2743865A-0711-F34D-B93A-849C298E5947}" srcOrd="4" destOrd="0" presId="urn:microsoft.com/office/officeart/2005/8/layout/cycle2"/>
    <dgm:cxn modelId="{FB20AF38-D16E-9940-9EB7-96D4EADDB68B}" type="presParOf" srcId="{75F1B4DF-5215-C649-B927-E106CA346CDB}" destId="{AC9A420C-89DE-344F-AD07-73D06943BDD5}" srcOrd="5" destOrd="0" presId="urn:microsoft.com/office/officeart/2005/8/layout/cycle2"/>
    <dgm:cxn modelId="{669E80D0-61B6-7246-B24D-5EB5D46BFC8F}" type="presParOf" srcId="{AC9A420C-89DE-344F-AD07-73D06943BDD5}" destId="{77764925-6580-A746-83FD-94EB5ADB7E43}" srcOrd="0" destOrd="0" presId="urn:microsoft.com/office/officeart/2005/8/layout/cycle2"/>
    <dgm:cxn modelId="{97F6EA74-2D47-E643-9FFA-3BC2877AE814}" type="presParOf" srcId="{75F1B4DF-5215-C649-B927-E106CA346CDB}" destId="{DC2313AB-65CC-4D4E-8303-9D90D734FDE9}" srcOrd="6" destOrd="0" presId="urn:microsoft.com/office/officeart/2005/8/layout/cycle2"/>
    <dgm:cxn modelId="{ABCC5E94-B5C3-904A-A92F-715FC268CCAF}" type="presParOf" srcId="{75F1B4DF-5215-C649-B927-E106CA346CDB}" destId="{55EB3831-E350-A942-94B3-94567FA24C9E}" srcOrd="7" destOrd="0" presId="urn:microsoft.com/office/officeart/2005/8/layout/cycle2"/>
    <dgm:cxn modelId="{74AE0295-59A5-C140-A5E7-30DBC7D2492D}" type="presParOf" srcId="{55EB3831-E350-A942-94B3-94567FA24C9E}" destId="{3FD5C0B4-4942-5046-BA97-5A6D427D76E7}"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6FA8D-A383-8247-9CA8-E0C64A345C83}">
      <dsp:nvSpPr>
        <dsp:cNvPr id="0" name=""/>
        <dsp:cNvSpPr/>
      </dsp:nvSpPr>
      <dsp:spPr>
        <a:xfrm>
          <a:off x="1895028" y="1238"/>
          <a:ext cx="1391542" cy="13915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Evaluate</a:t>
          </a:r>
        </a:p>
      </dsp:txBody>
      <dsp:txXfrm>
        <a:off x="2098815" y="205025"/>
        <a:ext cx="983968" cy="983968"/>
      </dsp:txXfrm>
    </dsp:sp>
    <dsp:sp modelId="{FF4D6BAE-D56B-DF47-9950-1155124D100A}">
      <dsp:nvSpPr>
        <dsp:cNvPr id="0" name=""/>
        <dsp:cNvSpPr/>
      </dsp:nvSpPr>
      <dsp:spPr>
        <a:xfrm rot="2700000">
          <a:off x="3149430" y="1247395"/>
          <a:ext cx="453156" cy="4696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169339" y="1293259"/>
        <a:ext cx="317209" cy="281787"/>
      </dsp:txXfrm>
    </dsp:sp>
    <dsp:sp modelId="{C4BF2027-7EF7-0F42-839C-54D5900734BB}">
      <dsp:nvSpPr>
        <dsp:cNvPr id="0" name=""/>
        <dsp:cNvSpPr/>
      </dsp:nvSpPr>
      <dsp:spPr>
        <a:xfrm>
          <a:off x="3373687" y="1718470"/>
          <a:ext cx="1391542" cy="914396"/>
        </a:xfrm>
        <a:prstGeom prst="flowChartTerminator">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Requirements</a:t>
          </a:r>
        </a:p>
      </dsp:txBody>
      <dsp:txXfrm>
        <a:off x="3439270" y="1852370"/>
        <a:ext cx="1260376" cy="646596"/>
      </dsp:txXfrm>
    </dsp:sp>
    <dsp:sp modelId="{FF34B153-229E-8749-A064-AB6B32B59411}">
      <dsp:nvSpPr>
        <dsp:cNvPr id="0" name=""/>
        <dsp:cNvSpPr/>
      </dsp:nvSpPr>
      <dsp:spPr>
        <a:xfrm rot="8100000">
          <a:off x="3167567" y="2616159"/>
          <a:ext cx="453156" cy="4696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3283605" y="2662023"/>
        <a:ext cx="317209" cy="281787"/>
      </dsp:txXfrm>
    </dsp:sp>
    <dsp:sp modelId="{2743865A-0711-F34D-B93A-849C298E5947}">
      <dsp:nvSpPr>
        <dsp:cNvPr id="0" name=""/>
        <dsp:cNvSpPr/>
      </dsp:nvSpPr>
      <dsp:spPr>
        <a:xfrm>
          <a:off x="1895028" y="2958556"/>
          <a:ext cx="1391542" cy="13915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Develop</a:t>
          </a:r>
        </a:p>
      </dsp:txBody>
      <dsp:txXfrm>
        <a:off x="2098815" y="3162343"/>
        <a:ext cx="983968" cy="983968"/>
      </dsp:txXfrm>
    </dsp:sp>
    <dsp:sp modelId="{AC9A420C-89DE-344F-AD07-73D06943BDD5}">
      <dsp:nvSpPr>
        <dsp:cNvPr id="0" name=""/>
        <dsp:cNvSpPr/>
      </dsp:nvSpPr>
      <dsp:spPr>
        <a:xfrm rot="13500000">
          <a:off x="1579012" y="2634296"/>
          <a:ext cx="453156" cy="4696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1695050" y="2776290"/>
        <a:ext cx="317209" cy="281787"/>
      </dsp:txXfrm>
    </dsp:sp>
    <dsp:sp modelId="{DC2313AB-65CC-4D4E-8303-9D90D734FDE9}">
      <dsp:nvSpPr>
        <dsp:cNvPr id="0" name=""/>
        <dsp:cNvSpPr/>
      </dsp:nvSpPr>
      <dsp:spPr>
        <a:xfrm>
          <a:off x="416369" y="1718470"/>
          <a:ext cx="1391542" cy="914396"/>
        </a:xfrm>
        <a:prstGeom prst="flowChartTerminator">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Prototype</a:t>
          </a:r>
        </a:p>
      </dsp:txBody>
      <dsp:txXfrm>
        <a:off x="481952" y="1852370"/>
        <a:ext cx="1260376" cy="646596"/>
      </dsp:txXfrm>
    </dsp:sp>
    <dsp:sp modelId="{55EB3831-E350-A942-94B3-94567FA24C9E}">
      <dsp:nvSpPr>
        <dsp:cNvPr id="0" name=""/>
        <dsp:cNvSpPr/>
      </dsp:nvSpPr>
      <dsp:spPr>
        <a:xfrm rot="18900000">
          <a:off x="1560875" y="1265533"/>
          <a:ext cx="453156" cy="4696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580784" y="1407527"/>
        <a:ext cx="317209" cy="28178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E5181-6CF5-45F7-A87A-E0E0B1FD7549}" type="datetimeFigureOut">
              <a:rPr lang="en-US" smtClean="0"/>
              <a:t>2/23/2022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37F07-1250-4CCE-B198-1B2887014F41}" type="slidenum">
              <a:rPr lang="en-US" smtClean="0"/>
              <a:t>‹#›</a:t>
            </a:fld>
            <a:endParaRPr lang="en-US"/>
          </a:p>
        </p:txBody>
      </p:sp>
    </p:spTree>
    <p:extLst>
      <p:ext uri="{BB962C8B-B14F-4D97-AF65-F5344CB8AC3E}">
        <p14:creationId xmlns:p14="http://schemas.microsoft.com/office/powerpoint/2010/main" val="279347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we will answer these questions, What does it mean for software to be usable? How can we tell if are building a usable product?</a:t>
            </a:r>
          </a:p>
        </p:txBody>
      </p:sp>
      <p:sp>
        <p:nvSpPr>
          <p:cNvPr id="4" name="Slide Number Placeholder 3"/>
          <p:cNvSpPr>
            <a:spLocks noGrp="1"/>
          </p:cNvSpPr>
          <p:nvPr>
            <p:ph type="sldNum" sz="quarter" idx="5"/>
          </p:nvPr>
        </p:nvSpPr>
        <p:spPr/>
        <p:txBody>
          <a:bodyPr/>
          <a:lstStyle/>
          <a:p>
            <a:fld id="{07937F07-1250-4CCE-B198-1B2887014F41}" type="slidenum">
              <a:rPr lang="en-US" smtClean="0"/>
              <a:t>1</a:t>
            </a:fld>
            <a:endParaRPr lang="en-US"/>
          </a:p>
        </p:txBody>
      </p:sp>
    </p:spTree>
    <p:extLst>
      <p:ext uri="{BB962C8B-B14F-4D97-AF65-F5344CB8AC3E}">
        <p14:creationId xmlns:p14="http://schemas.microsoft.com/office/powerpoint/2010/main" val="673735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aspect is productivity, how large a multiplier of human effort does this artifact give? Does it make hard things easy? Or one hopes it doesn't do the reverse.</a:t>
            </a:r>
          </a:p>
        </p:txBody>
      </p:sp>
      <p:sp>
        <p:nvSpPr>
          <p:cNvPr id="4" name="Slide Number Placeholder 3"/>
          <p:cNvSpPr>
            <a:spLocks noGrp="1"/>
          </p:cNvSpPr>
          <p:nvPr>
            <p:ph type="sldNum" sz="quarter" idx="5"/>
          </p:nvPr>
        </p:nvSpPr>
        <p:spPr/>
        <p:txBody>
          <a:bodyPr/>
          <a:lstStyle/>
          <a:p>
            <a:fld id="{07937F07-1250-4CCE-B198-1B2887014F41}" type="slidenum">
              <a:rPr lang="en-US" smtClean="0"/>
              <a:t>10</a:t>
            </a:fld>
            <a:endParaRPr lang="en-US"/>
          </a:p>
        </p:txBody>
      </p:sp>
    </p:spTree>
    <p:extLst>
      <p:ext uri="{BB962C8B-B14F-4D97-AF65-F5344CB8AC3E}">
        <p14:creationId xmlns:p14="http://schemas.microsoft.com/office/powerpoint/2010/main" val="891313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fourth aspect is retain-ability, how long is the ability to use artifact retained between uses? Inner consistency can help mitigate a steep learning curve. So at least with a steep learning curve, one hopes that the ability to use it will be retained.</a:t>
            </a:r>
          </a:p>
        </p:txBody>
      </p:sp>
      <p:sp>
        <p:nvSpPr>
          <p:cNvPr id="4" name="Slide Number Placeholder 3"/>
          <p:cNvSpPr>
            <a:spLocks noGrp="1"/>
          </p:cNvSpPr>
          <p:nvPr>
            <p:ph type="sldNum" sz="quarter" idx="5"/>
          </p:nvPr>
        </p:nvSpPr>
        <p:spPr/>
        <p:txBody>
          <a:bodyPr/>
          <a:lstStyle/>
          <a:p>
            <a:fld id="{07937F07-1250-4CCE-B198-1B2887014F41}" type="slidenum">
              <a:rPr lang="en-US" smtClean="0"/>
              <a:t>11</a:t>
            </a:fld>
            <a:endParaRPr lang="en-US"/>
          </a:p>
        </p:txBody>
      </p:sp>
    </p:spTree>
    <p:extLst>
      <p:ext uri="{BB962C8B-B14F-4D97-AF65-F5344CB8AC3E}">
        <p14:creationId xmlns:p14="http://schemas.microsoft.com/office/powerpoint/2010/main" val="175372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fifth, satisfied, how pleasant is the artifact to use, is it elegant and simple? Would you use this contraption to wipe your mustache to get the soup of. I doubt it. </a:t>
            </a:r>
          </a:p>
          <a:p>
            <a:r>
              <a:rPr lang="en-US" dirty="0"/>
              <a:t>These characteristics remind me of </a:t>
            </a:r>
            <a:r>
              <a:rPr lang="en-US" altLang="en-US" dirty="0">
                <a:latin typeface="Helvetica Neue Light"/>
              </a:rPr>
              <a:t>Mitch Kapor, the creator of Lotus 1-2-3, presented a “software design manifesto” in Dr. Dobbs Journal. He said: </a:t>
            </a:r>
            <a:r>
              <a:rPr lang="en-US" altLang="en-US" b="1" i="1" dirty="0">
                <a:latin typeface="Helvetica Neue Light"/>
              </a:rPr>
              <a:t>Good software design should exhibit</a:t>
            </a:r>
            <a:r>
              <a:rPr lang="en-US" altLang="en-US" dirty="0">
                <a:latin typeface="Helvetica Neue Light"/>
              </a:rPr>
              <a:t>:</a:t>
            </a:r>
          </a:p>
          <a:p>
            <a:pPr lvl="1">
              <a:spcBef>
                <a:spcPts val="600"/>
              </a:spcBef>
              <a:spcAft>
                <a:spcPts val="600"/>
              </a:spcAft>
            </a:pPr>
            <a:r>
              <a:rPr lang="en-US" altLang="en-US" b="1" i="1" dirty="0">
                <a:latin typeface="Helvetica Neue Light"/>
              </a:rPr>
              <a:t>Firmness</a:t>
            </a:r>
            <a:r>
              <a:rPr lang="en-US" altLang="en-US" dirty="0">
                <a:latin typeface="Helvetica Neue Light"/>
              </a:rPr>
              <a:t>: A program should not have any bugs that inhibit its function. </a:t>
            </a:r>
          </a:p>
          <a:p>
            <a:pPr lvl="1">
              <a:spcBef>
                <a:spcPts val="600"/>
              </a:spcBef>
              <a:spcAft>
                <a:spcPts val="600"/>
              </a:spcAft>
            </a:pPr>
            <a:r>
              <a:rPr lang="en-US" altLang="en-US" b="1" i="1" dirty="0">
                <a:latin typeface="Helvetica Neue Light"/>
              </a:rPr>
              <a:t>Commodity</a:t>
            </a:r>
            <a:r>
              <a:rPr lang="en-US" altLang="en-US" dirty="0">
                <a:latin typeface="Helvetica Neue Light"/>
              </a:rPr>
              <a:t>: A program should be suitable for the purposes for which it was intended. </a:t>
            </a:r>
          </a:p>
          <a:p>
            <a:pPr lvl="1">
              <a:spcBef>
                <a:spcPts val="600"/>
              </a:spcBef>
              <a:spcAft>
                <a:spcPts val="600"/>
              </a:spcAft>
            </a:pPr>
            <a:r>
              <a:rPr lang="en-US" altLang="en-US" b="1" i="1" dirty="0">
                <a:latin typeface="Helvetica Neue Light"/>
              </a:rPr>
              <a:t>Delight</a:t>
            </a:r>
            <a:r>
              <a:rPr lang="en-US" altLang="en-US" dirty="0">
                <a:latin typeface="Helvetica Neue Light"/>
              </a:rPr>
              <a:t>: The experience of using the program should be pleasurable one.</a:t>
            </a:r>
          </a:p>
        </p:txBody>
      </p:sp>
      <p:sp>
        <p:nvSpPr>
          <p:cNvPr id="4" name="Slide Number Placeholder 3"/>
          <p:cNvSpPr>
            <a:spLocks noGrp="1"/>
          </p:cNvSpPr>
          <p:nvPr>
            <p:ph type="sldNum" sz="quarter" idx="5"/>
          </p:nvPr>
        </p:nvSpPr>
        <p:spPr/>
        <p:txBody>
          <a:bodyPr/>
          <a:lstStyle/>
          <a:p>
            <a:fld id="{07937F07-1250-4CCE-B198-1B2887014F41}" type="slidenum">
              <a:rPr lang="en-US" smtClean="0"/>
              <a:t>12</a:t>
            </a:fld>
            <a:endParaRPr lang="en-US"/>
          </a:p>
        </p:txBody>
      </p:sp>
    </p:spTree>
    <p:extLst>
      <p:ext uri="{BB962C8B-B14F-4D97-AF65-F5344CB8AC3E}">
        <p14:creationId xmlns:p14="http://schemas.microsoft.com/office/powerpoint/2010/main" val="2067382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Studying usability is important because it has direct impact on product acceptance and user satisfaction. Here are three examples: A random generated password which can't be copied and is confusing &amp; difficult. AA Flight 965 Crash due to autocomplete feature and Airbus A350 not having large enough cup holders that pilots can put coffee cups on. Some of these decisions may end up saving lives. Prof. Wand says that a friend of his, a prominent Computer Science Professor from Brown University, was on Flight 965.</a:t>
            </a:r>
          </a:p>
        </p:txBody>
      </p:sp>
      <p:sp>
        <p:nvSpPr>
          <p:cNvPr id="4" name="Slide Number Placeholder 3"/>
          <p:cNvSpPr>
            <a:spLocks noGrp="1"/>
          </p:cNvSpPr>
          <p:nvPr>
            <p:ph type="sldNum" sz="quarter" idx="5"/>
          </p:nvPr>
        </p:nvSpPr>
        <p:spPr/>
        <p:txBody>
          <a:bodyPr/>
          <a:lstStyle/>
          <a:p>
            <a:fld id="{07937F07-1250-4CCE-B198-1B2887014F41}" type="slidenum">
              <a:rPr lang="en-US" smtClean="0"/>
              <a:t>13</a:t>
            </a:fld>
            <a:endParaRPr lang="en-US"/>
          </a:p>
        </p:txBody>
      </p:sp>
    </p:spTree>
    <p:extLst>
      <p:ext uri="{BB962C8B-B14F-4D97-AF65-F5344CB8AC3E}">
        <p14:creationId xmlns:p14="http://schemas.microsoft.com/office/powerpoint/2010/main" val="1171055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usability is not just making your product dummy proof, or user friendly or making it pretty. It is about </a:t>
            </a:r>
            <a:r>
              <a:rPr lang="en-US" dirty="0" err="1"/>
              <a:t>reconizing</a:t>
            </a:r>
            <a:r>
              <a:rPr lang="en-US" dirty="0"/>
              <a:t> the needs or the user, and the tasks that need to be completed or goals that have to be met. These user needs might be different than that developer thinks. We want to make sure that the user mental model (which is how user thinks system should look like or work) is as close to developer mental model as possible.</a:t>
            </a:r>
          </a:p>
        </p:txBody>
      </p:sp>
      <p:sp>
        <p:nvSpPr>
          <p:cNvPr id="4" name="Slide Number Placeholder 3"/>
          <p:cNvSpPr>
            <a:spLocks noGrp="1"/>
          </p:cNvSpPr>
          <p:nvPr>
            <p:ph type="sldNum" sz="quarter" idx="5"/>
          </p:nvPr>
        </p:nvSpPr>
        <p:spPr/>
        <p:txBody>
          <a:bodyPr/>
          <a:lstStyle/>
          <a:p>
            <a:fld id="{07937F07-1250-4CCE-B198-1B2887014F41}" type="slidenum">
              <a:rPr lang="en-US" smtClean="0"/>
              <a:t>14</a:t>
            </a:fld>
            <a:endParaRPr lang="en-US"/>
          </a:p>
        </p:txBody>
      </p:sp>
    </p:spTree>
    <p:extLst>
      <p:ext uri="{BB962C8B-B14F-4D97-AF65-F5344CB8AC3E}">
        <p14:creationId xmlns:p14="http://schemas.microsoft.com/office/powerpoint/2010/main" val="1315901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do that, we use User-centered design. It's where we evaluate a system from the user's viewpoint. Ideally by the users. And there's a tension here, when do we evaluate if we have an incomplete product? It may not be usable. On the other hand, if the product is complete and we do a user evaluation and determine, we need to make changes that can be very expensive. The way to resolve this tension is to evaluate a prototype. So evaluation gets requirements, we use those to guide development that gets a prototype and then that can be evaluated and we repeat the cycle. </a:t>
            </a:r>
          </a:p>
        </p:txBody>
      </p:sp>
      <p:sp>
        <p:nvSpPr>
          <p:cNvPr id="4" name="Slide Number Placeholder 3"/>
          <p:cNvSpPr>
            <a:spLocks noGrp="1"/>
          </p:cNvSpPr>
          <p:nvPr>
            <p:ph type="sldNum" sz="quarter" idx="5"/>
          </p:nvPr>
        </p:nvSpPr>
        <p:spPr/>
        <p:txBody>
          <a:bodyPr/>
          <a:lstStyle/>
          <a:p>
            <a:fld id="{07937F07-1250-4CCE-B198-1B2887014F41}" type="slidenum">
              <a:rPr lang="en-US" smtClean="0"/>
              <a:t>15</a:t>
            </a:fld>
            <a:endParaRPr lang="en-US"/>
          </a:p>
        </p:txBody>
      </p:sp>
    </p:spTree>
    <p:extLst>
      <p:ext uri="{BB962C8B-B14F-4D97-AF65-F5344CB8AC3E}">
        <p14:creationId xmlns:p14="http://schemas.microsoft.com/office/powerpoint/2010/main" val="247172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idea at this stage is to look for design alternatives. One way we do this is by using sketches. We make a lot of sketches to show different ways the system could look like or could work. May be use a </a:t>
            </a:r>
            <a:r>
              <a:rPr lang="en-US" dirty="0" err="1"/>
              <a:t>listview</a:t>
            </a:r>
            <a:r>
              <a:rPr lang="en-US" dirty="0"/>
              <a:t> or </a:t>
            </a:r>
            <a:r>
              <a:rPr lang="en-US" dirty="0" err="1"/>
              <a:t>cardview</a:t>
            </a:r>
            <a:r>
              <a:rPr lang="en-US" dirty="0"/>
              <a:t>. You always have to look broadly from different perspectives. Here is another example where we see different views that are used to display files in your computer....</a:t>
            </a:r>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16</a:t>
            </a:fld>
            <a:endParaRPr lang="en-US"/>
          </a:p>
        </p:txBody>
      </p:sp>
    </p:spTree>
    <p:extLst>
      <p:ext uri="{BB962C8B-B14F-4D97-AF65-F5344CB8AC3E}">
        <p14:creationId xmlns:p14="http://schemas.microsoft.com/office/powerpoint/2010/main" val="2584306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Helvetica Neue Light"/>
              </a:rPr>
              <a:t>At this stage we often practice </a:t>
            </a:r>
            <a:r>
              <a:rPr lang="en-US" altLang="en-US" dirty="0">
                <a:solidFill>
                  <a:srgbClr val="C00000"/>
                </a:solidFill>
                <a:latin typeface="Helvetica Neue Light"/>
              </a:rPr>
              <a:t>Diversification</a:t>
            </a:r>
            <a:r>
              <a:rPr lang="en-US" altLang="en-US" dirty="0">
                <a:latin typeface="Helvetica Neue Light"/>
              </a:rPr>
              <a:t> and then </a:t>
            </a:r>
            <a:r>
              <a:rPr lang="en-US" altLang="en-US" dirty="0">
                <a:solidFill>
                  <a:srgbClr val="C00000"/>
                </a:solidFill>
                <a:latin typeface="Helvetica Neue Light"/>
              </a:rPr>
              <a:t>Convergence: </a:t>
            </a:r>
            <a:br>
              <a:rPr lang="en-US" altLang="en-US" dirty="0">
                <a:solidFill>
                  <a:srgbClr val="C00000"/>
                </a:solidFill>
                <a:latin typeface="Helvetica Neue Light"/>
              </a:rPr>
            </a:br>
            <a:r>
              <a:rPr lang="en-US" altLang="en-US" dirty="0">
                <a:latin typeface="Helvetica Neue Light"/>
              </a:rPr>
              <a:t>Diversification is the acquisition of repertoire of alternatives: components, component solutions, knowledge contained in catalogues, books, and mind</a:t>
            </a:r>
            <a:br>
              <a:rPr lang="en-US" altLang="en-US" dirty="0">
                <a:latin typeface="Helvetica Neue Light"/>
              </a:rPr>
            </a:br>
            <a:r>
              <a:rPr lang="en-US" altLang="en-US" dirty="0">
                <a:latin typeface="Helvetica Neue Light"/>
              </a:rPr>
              <a:t>Convergence is choosing the best one to meet requirements</a:t>
            </a:r>
          </a:p>
          <a:p>
            <a:pPr eaLnBrk="1" hangingPunct="1"/>
            <a:r>
              <a:rPr lang="en-US" altLang="en-US" dirty="0">
                <a:latin typeface="Helvetica Neue Light"/>
              </a:rPr>
              <a:t>They combine intuition, judgement with experience and help to build components, evolve models, measure quality then iterate to final design!</a:t>
            </a:r>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17</a:t>
            </a:fld>
            <a:endParaRPr lang="en-US"/>
          </a:p>
        </p:txBody>
      </p:sp>
    </p:spTree>
    <p:extLst>
      <p:ext uri="{BB962C8B-B14F-4D97-AF65-F5344CB8AC3E}">
        <p14:creationId xmlns:p14="http://schemas.microsoft.com/office/powerpoint/2010/main" val="527548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look at three different kinds of prototypes. The first kind of prototype is a paper simulation. We use hand drawn user interfaces on paper or cards, and they may even be made on the spot while interacting with the user. The developers animate these physical objects and present them to a test user. And the user says what they would do, what buttons they would press, etc. And then the developers say, OK, now let's say this shows up.</a:t>
            </a:r>
          </a:p>
          <a:p>
            <a:r>
              <a:rPr lang="en-US" dirty="0"/>
              <a:t>This is obviously very cheap in physical resources.</a:t>
            </a:r>
          </a:p>
        </p:txBody>
      </p:sp>
      <p:sp>
        <p:nvSpPr>
          <p:cNvPr id="4" name="Slide Number Placeholder 3"/>
          <p:cNvSpPr>
            <a:spLocks noGrp="1"/>
          </p:cNvSpPr>
          <p:nvPr>
            <p:ph type="sldNum" sz="quarter" idx="5"/>
          </p:nvPr>
        </p:nvSpPr>
        <p:spPr/>
        <p:txBody>
          <a:bodyPr/>
          <a:lstStyle/>
          <a:p>
            <a:fld id="{07937F07-1250-4CCE-B198-1B2887014F41}" type="slidenum">
              <a:rPr lang="en-US" smtClean="0"/>
              <a:t>18</a:t>
            </a:fld>
            <a:endParaRPr lang="en-US"/>
          </a:p>
        </p:txBody>
      </p:sp>
    </p:spTree>
    <p:extLst>
      <p:ext uri="{BB962C8B-B14F-4D97-AF65-F5344CB8AC3E}">
        <p14:creationId xmlns:p14="http://schemas.microsoft.com/office/powerpoint/2010/main" val="3462780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level is a Wizard of Oz prototype. This is where software has the right look, but it's barely functional. It only handles scripted interaction, they may have oodles of wit of menus and options, but actually only a few of them will actually work at all. And all the responses are canned. However, the illusion can be very effective. It gives a real sense of how it is to use the product, even if you know, the only thing you can do now is insert in italicized paragraph.</a:t>
            </a:r>
          </a:p>
        </p:txBody>
      </p:sp>
      <p:sp>
        <p:nvSpPr>
          <p:cNvPr id="4" name="Slide Number Placeholder 3"/>
          <p:cNvSpPr>
            <a:spLocks noGrp="1"/>
          </p:cNvSpPr>
          <p:nvPr>
            <p:ph type="sldNum" sz="quarter" idx="5"/>
          </p:nvPr>
        </p:nvSpPr>
        <p:spPr/>
        <p:txBody>
          <a:bodyPr/>
          <a:lstStyle/>
          <a:p>
            <a:fld id="{07937F07-1250-4CCE-B198-1B2887014F41}" type="slidenum">
              <a:rPr lang="en-US" smtClean="0"/>
              <a:t>19</a:t>
            </a:fld>
            <a:endParaRPr lang="en-US"/>
          </a:p>
        </p:txBody>
      </p:sp>
    </p:spTree>
    <p:extLst>
      <p:ext uri="{BB962C8B-B14F-4D97-AF65-F5344CB8AC3E}">
        <p14:creationId xmlns:p14="http://schemas.microsoft.com/office/powerpoint/2010/main" val="284963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2</a:t>
            </a:fld>
            <a:endParaRPr lang="en-US"/>
          </a:p>
        </p:txBody>
      </p:sp>
    </p:spTree>
    <p:extLst>
      <p:ext uri="{BB962C8B-B14F-4D97-AF65-F5344CB8AC3E}">
        <p14:creationId xmlns:p14="http://schemas.microsoft.com/office/powerpoint/2010/main" val="1663065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level is a working product. This is where the software system is partly implemented, the user interface is fully realized, but the functionality is limited. This is particularly useful for feature requests, a new feature can get a quick and dirty implementation and then we can quickly get feedback if the right feature is implemented.  Sometimes this is called “User-Centered Design” (UCD).</a:t>
            </a:r>
          </a:p>
        </p:txBody>
      </p:sp>
      <p:sp>
        <p:nvSpPr>
          <p:cNvPr id="4" name="Slide Number Placeholder 3"/>
          <p:cNvSpPr>
            <a:spLocks noGrp="1"/>
          </p:cNvSpPr>
          <p:nvPr>
            <p:ph type="sldNum" sz="quarter" idx="5"/>
          </p:nvPr>
        </p:nvSpPr>
        <p:spPr/>
        <p:txBody>
          <a:bodyPr/>
          <a:lstStyle/>
          <a:p>
            <a:fld id="{07937F07-1250-4CCE-B198-1B2887014F41}" type="slidenum">
              <a:rPr lang="en-US" smtClean="0"/>
              <a:t>20</a:t>
            </a:fld>
            <a:endParaRPr lang="en-US"/>
          </a:p>
        </p:txBody>
      </p:sp>
    </p:spTree>
    <p:extLst>
      <p:ext uri="{BB962C8B-B14F-4D97-AF65-F5344CB8AC3E}">
        <p14:creationId xmlns:p14="http://schemas.microsoft.com/office/powerpoint/2010/main" val="4110078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compare user centered design with test driven development. And test driven development, a feature request is realized in a test with user centered design, a feature request is realized in a user interface and our prototype. In both cases, we are delaying implementation of the guts of the feature request until more understanding is gained. We moved his decisions closer to the customers.</a:t>
            </a:r>
          </a:p>
        </p:txBody>
      </p:sp>
      <p:sp>
        <p:nvSpPr>
          <p:cNvPr id="4" name="Slide Number Placeholder 3"/>
          <p:cNvSpPr>
            <a:spLocks noGrp="1"/>
          </p:cNvSpPr>
          <p:nvPr>
            <p:ph type="sldNum" sz="quarter" idx="5"/>
          </p:nvPr>
        </p:nvSpPr>
        <p:spPr/>
        <p:txBody>
          <a:bodyPr/>
          <a:lstStyle/>
          <a:p>
            <a:fld id="{07937F07-1250-4CCE-B198-1B2887014F41}" type="slidenum">
              <a:rPr lang="en-US" smtClean="0"/>
              <a:t>21</a:t>
            </a:fld>
            <a:endParaRPr lang="en-US"/>
          </a:p>
        </p:txBody>
      </p:sp>
    </p:spTree>
    <p:extLst>
      <p:ext uri="{BB962C8B-B14F-4D97-AF65-F5344CB8AC3E}">
        <p14:creationId xmlns:p14="http://schemas.microsoft.com/office/powerpoint/2010/main" val="4001770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are working on UI design, here are few tips</a:t>
            </a:r>
          </a:p>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22</a:t>
            </a:fld>
            <a:endParaRPr lang="en-US"/>
          </a:p>
        </p:txBody>
      </p:sp>
    </p:spTree>
    <p:extLst>
      <p:ext uri="{BB962C8B-B14F-4D97-AF65-F5344CB8AC3E}">
        <p14:creationId xmlns:p14="http://schemas.microsoft.com/office/powerpoint/2010/main" val="2453327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how can user evaluation happen? There's empirical evaluation, so, for example, we have a product and we see how many tasks can be used to accomplish in minutes. There's a qualitative evaluation. Where observers will observe the user interacting with software and find patterns and try to see what is happening and the users can get feedback after use. Another form of user evaluation is dogfooding, which is internal evaluation, where the developers use the product that they are developing as soon as it's feasible to do so. And then there's heuristic evaluation where we evaluate the product against best practices, that's what we will be talking about next.</a:t>
            </a:r>
          </a:p>
        </p:txBody>
      </p:sp>
      <p:sp>
        <p:nvSpPr>
          <p:cNvPr id="4" name="Slide Number Placeholder 3"/>
          <p:cNvSpPr>
            <a:spLocks noGrp="1"/>
          </p:cNvSpPr>
          <p:nvPr>
            <p:ph type="sldNum" sz="quarter" idx="5"/>
          </p:nvPr>
        </p:nvSpPr>
        <p:spPr/>
        <p:txBody>
          <a:bodyPr/>
          <a:lstStyle/>
          <a:p>
            <a:fld id="{07937F07-1250-4CCE-B198-1B2887014F41}" type="slidenum">
              <a:rPr lang="en-US" smtClean="0"/>
              <a:t>23</a:t>
            </a:fld>
            <a:endParaRPr lang="en-US"/>
          </a:p>
        </p:txBody>
      </p:sp>
    </p:spTree>
    <p:extLst>
      <p:ext uri="{BB962C8B-B14F-4D97-AF65-F5344CB8AC3E}">
        <p14:creationId xmlns:p14="http://schemas.microsoft.com/office/powerpoint/2010/main" val="3817566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idea of heuristics is that there are best practices for user interfaces and this is a discount usability engineering method discount as in this is cheap and involves a small team of evaluators to evaluate an interface based on recognized usability principles. These are heuristics. This is usually much cheaper than trying to round up some real users to evaluate one software.</a:t>
            </a:r>
          </a:p>
        </p:txBody>
      </p:sp>
      <p:sp>
        <p:nvSpPr>
          <p:cNvPr id="4" name="Slide Number Placeholder 3"/>
          <p:cNvSpPr>
            <a:spLocks noGrp="1"/>
          </p:cNvSpPr>
          <p:nvPr>
            <p:ph type="sldNum" sz="quarter" idx="5"/>
          </p:nvPr>
        </p:nvSpPr>
        <p:spPr/>
        <p:txBody>
          <a:bodyPr/>
          <a:lstStyle/>
          <a:p>
            <a:fld id="{07937F07-1250-4CCE-B198-1B2887014F41}" type="slidenum">
              <a:rPr lang="en-US" smtClean="0"/>
              <a:t>24</a:t>
            </a:fld>
            <a:endParaRPr lang="en-US"/>
          </a:p>
        </p:txBody>
      </p:sp>
    </p:spTree>
    <p:extLst>
      <p:ext uri="{BB962C8B-B14F-4D97-AF65-F5344CB8AC3E}">
        <p14:creationId xmlns:p14="http://schemas.microsoft.com/office/powerpoint/2010/main" val="349851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look at a number of them. I believe the first one is, is there a visibility of system status? What input has been received as interface, say, with the search input was? What processing is a currently doing? Does it say what it's currently doing? What are the results of the processing? Feedback here allows the user to monitor progress towards a solution, their task and allows closure of tasks and reduces user anxiety has been shown by </a:t>
            </a:r>
            <a:r>
              <a:rPr lang="en-US" dirty="0" err="1"/>
              <a:t>Lavery</a:t>
            </a:r>
            <a:r>
              <a:rPr lang="en-US" dirty="0"/>
              <a:t> et al. And there's a podcast interview with Brad Myers, the person who created and popularized the progress report back in the 80s. The link is available here. </a:t>
            </a:r>
          </a:p>
        </p:txBody>
      </p:sp>
      <p:sp>
        <p:nvSpPr>
          <p:cNvPr id="4" name="Slide Number Placeholder 3"/>
          <p:cNvSpPr>
            <a:spLocks noGrp="1"/>
          </p:cNvSpPr>
          <p:nvPr>
            <p:ph type="sldNum" sz="quarter" idx="5"/>
          </p:nvPr>
        </p:nvSpPr>
        <p:spPr/>
        <p:txBody>
          <a:bodyPr/>
          <a:lstStyle/>
          <a:p>
            <a:fld id="{07937F07-1250-4CCE-B198-1B2887014F41}" type="slidenum">
              <a:rPr lang="en-US" smtClean="0"/>
              <a:t>25</a:t>
            </a:fld>
            <a:endParaRPr lang="en-US"/>
          </a:p>
        </p:txBody>
      </p:sp>
    </p:spTree>
    <p:extLst>
      <p:ext uri="{BB962C8B-B14F-4D97-AF65-F5344CB8AC3E}">
        <p14:creationId xmlns:p14="http://schemas.microsoft.com/office/powerpoint/2010/main" val="2146832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26</a:t>
            </a:fld>
            <a:endParaRPr lang="en-US"/>
          </a:p>
        </p:txBody>
      </p:sp>
    </p:spTree>
    <p:extLst>
      <p:ext uri="{BB962C8B-B14F-4D97-AF65-F5344CB8AC3E}">
        <p14:creationId xmlns:p14="http://schemas.microsoft.com/office/powerpoint/2010/main" val="2135983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3rd characteristic is do we provide user control and freedom? Is there a way of turning back if we've done a mistaken choice to have undo, redo or cancel? The idea is you don't want to just force the user down a particular path that will be very unpleasant.</a:t>
            </a:r>
          </a:p>
        </p:txBody>
      </p:sp>
      <p:sp>
        <p:nvSpPr>
          <p:cNvPr id="4" name="Slide Number Placeholder 3"/>
          <p:cNvSpPr>
            <a:spLocks noGrp="1"/>
          </p:cNvSpPr>
          <p:nvPr>
            <p:ph type="sldNum" sz="quarter" idx="5"/>
          </p:nvPr>
        </p:nvSpPr>
        <p:spPr/>
        <p:txBody>
          <a:bodyPr/>
          <a:lstStyle/>
          <a:p>
            <a:fld id="{07937F07-1250-4CCE-B198-1B2887014F41}" type="slidenum">
              <a:rPr lang="en-US" smtClean="0"/>
              <a:t>27</a:t>
            </a:fld>
            <a:endParaRPr lang="en-US"/>
          </a:p>
        </p:txBody>
      </p:sp>
    </p:spTree>
    <p:extLst>
      <p:ext uri="{BB962C8B-B14F-4D97-AF65-F5344CB8AC3E}">
        <p14:creationId xmlns:p14="http://schemas.microsoft.com/office/powerpoint/2010/main" val="2157330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fourth Heuristic our consistency and standards, the same word situations and action should mean the same thing in similar situations, the same things should look the same and be located in the same place. And the text should be consistent with the figures. If you look at the figure there. You'll notice there's an inconsistency. On the other hand, different things should be shown differently.</a:t>
            </a:r>
          </a:p>
        </p:txBody>
      </p:sp>
      <p:sp>
        <p:nvSpPr>
          <p:cNvPr id="4" name="Slide Number Placeholder 3"/>
          <p:cNvSpPr>
            <a:spLocks noGrp="1"/>
          </p:cNvSpPr>
          <p:nvPr>
            <p:ph type="sldNum" sz="quarter" idx="5"/>
          </p:nvPr>
        </p:nvSpPr>
        <p:spPr/>
        <p:txBody>
          <a:bodyPr/>
          <a:lstStyle/>
          <a:p>
            <a:fld id="{07937F07-1250-4CCE-B198-1B2887014F41}" type="slidenum">
              <a:rPr lang="en-US" smtClean="0"/>
              <a:t>28</a:t>
            </a:fld>
            <a:endParaRPr lang="en-US"/>
          </a:p>
        </p:txBody>
      </p:sp>
    </p:spTree>
    <p:extLst>
      <p:ext uri="{BB962C8B-B14F-4D97-AF65-F5344CB8AC3E}">
        <p14:creationId xmlns:p14="http://schemas.microsoft.com/office/powerpoint/2010/main" val="4222536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fifth heuristic is error prevention. Careful, designed to prevent a problem from occurring in the first place. It's really quite tricky to type in a date into the format that's been expected and people need a lot of guidance. It's much easier to have them point to a date on a calendar.</a:t>
            </a:r>
          </a:p>
        </p:txBody>
      </p:sp>
      <p:sp>
        <p:nvSpPr>
          <p:cNvPr id="4" name="Slide Number Placeholder 3"/>
          <p:cNvSpPr>
            <a:spLocks noGrp="1"/>
          </p:cNvSpPr>
          <p:nvPr>
            <p:ph type="sldNum" sz="quarter" idx="5"/>
          </p:nvPr>
        </p:nvSpPr>
        <p:spPr/>
        <p:txBody>
          <a:bodyPr/>
          <a:lstStyle/>
          <a:p>
            <a:fld id="{07937F07-1250-4CCE-B198-1B2887014F41}" type="slidenum">
              <a:rPr lang="en-US" smtClean="0"/>
              <a:t>29</a:t>
            </a:fld>
            <a:endParaRPr lang="en-US"/>
          </a:p>
        </p:txBody>
      </p:sp>
    </p:spTree>
    <p:extLst>
      <p:ext uri="{BB962C8B-B14F-4D97-AF65-F5344CB8AC3E}">
        <p14:creationId xmlns:p14="http://schemas.microsoft.com/office/powerpoint/2010/main" val="3453922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building software remember that our ultimate goal is to build the right product. If the product doesn't do what the users want or doesn't have the features requested then we've wasted time and money and user wont be happy. On the other hand, it has all the features but if the product is not usable by the users, we will need to invest more time and money to make it usable. An added difficulty in this stage is the fact that users are often not sure exactly what it is that they want. So that is why we often iterate the requirements process and continuously communicate with the customer. In agile world, we think of customer as “member” of the development team (or close to it). The idea is to help us find errors as early as possible. It really help in making product successful.</a:t>
            </a:r>
          </a:p>
        </p:txBody>
      </p:sp>
      <p:sp>
        <p:nvSpPr>
          <p:cNvPr id="4" name="Slide Number Placeholder 3"/>
          <p:cNvSpPr>
            <a:spLocks noGrp="1"/>
          </p:cNvSpPr>
          <p:nvPr>
            <p:ph type="sldNum" sz="quarter" idx="5"/>
          </p:nvPr>
        </p:nvSpPr>
        <p:spPr/>
        <p:txBody>
          <a:bodyPr/>
          <a:lstStyle/>
          <a:p>
            <a:fld id="{07937F07-1250-4CCE-B198-1B2887014F41}" type="slidenum">
              <a:rPr lang="en-US" smtClean="0"/>
              <a:t>3</a:t>
            </a:fld>
            <a:endParaRPr lang="en-US"/>
          </a:p>
        </p:txBody>
      </p:sp>
    </p:spTree>
    <p:extLst>
      <p:ext uri="{BB962C8B-B14F-4D97-AF65-F5344CB8AC3E}">
        <p14:creationId xmlns:p14="http://schemas.microsoft.com/office/powerpoint/2010/main" val="2501198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six principles, recognition, it's easier than we call make objects, actions and options visible or easily retrievable, for example, but slack, if you want to add a channel, it's easier to pick out the channel from the list than to have to enter in the correct name. </a:t>
            </a:r>
          </a:p>
        </p:txBody>
      </p:sp>
      <p:sp>
        <p:nvSpPr>
          <p:cNvPr id="4" name="Slide Number Placeholder 3"/>
          <p:cNvSpPr>
            <a:spLocks noGrp="1"/>
          </p:cNvSpPr>
          <p:nvPr>
            <p:ph type="sldNum" sz="quarter" idx="5"/>
          </p:nvPr>
        </p:nvSpPr>
        <p:spPr/>
        <p:txBody>
          <a:bodyPr/>
          <a:lstStyle/>
          <a:p>
            <a:fld id="{07937F07-1250-4CCE-B198-1B2887014F41}" type="slidenum">
              <a:rPr lang="en-US" smtClean="0"/>
              <a:t>30</a:t>
            </a:fld>
            <a:endParaRPr lang="en-US"/>
          </a:p>
        </p:txBody>
      </p:sp>
    </p:spTree>
    <p:extLst>
      <p:ext uri="{BB962C8B-B14F-4D97-AF65-F5344CB8AC3E}">
        <p14:creationId xmlns:p14="http://schemas.microsoft.com/office/powerpoint/2010/main" val="3043910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principles is flexibility and efficiency of use. For example, provide accelerator's for experts. This allows them to be more productive and allow users to tailor frequent actions, for example, that provide the ability to define macro's.</a:t>
            </a:r>
          </a:p>
        </p:txBody>
      </p:sp>
      <p:sp>
        <p:nvSpPr>
          <p:cNvPr id="4" name="Slide Number Placeholder 3"/>
          <p:cNvSpPr>
            <a:spLocks noGrp="1"/>
          </p:cNvSpPr>
          <p:nvPr>
            <p:ph type="sldNum" sz="quarter" idx="5"/>
          </p:nvPr>
        </p:nvSpPr>
        <p:spPr/>
        <p:txBody>
          <a:bodyPr/>
          <a:lstStyle/>
          <a:p>
            <a:fld id="{07937F07-1250-4CCE-B198-1B2887014F41}" type="slidenum">
              <a:rPr lang="en-US" smtClean="0"/>
              <a:t>31</a:t>
            </a:fld>
            <a:endParaRPr lang="en-US"/>
          </a:p>
        </p:txBody>
      </p:sp>
    </p:spTree>
    <p:extLst>
      <p:ext uri="{BB962C8B-B14F-4D97-AF65-F5344CB8AC3E}">
        <p14:creationId xmlns:p14="http://schemas.microsoft.com/office/powerpoint/2010/main" val="1638558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eighth principle is aesthetic and minimalist design interfaces should not contain irrelevant or rarely needed information. We have an example back here from the early 90s, appears of a tax form of far too many options.</a:t>
            </a:r>
          </a:p>
          <a:p>
            <a:r>
              <a:rPr lang="en-US" dirty="0"/>
              <a:t>If you want an example of minimalistic design, look no further than google</a:t>
            </a:r>
          </a:p>
        </p:txBody>
      </p:sp>
      <p:sp>
        <p:nvSpPr>
          <p:cNvPr id="4" name="Slide Number Placeholder 3"/>
          <p:cNvSpPr>
            <a:spLocks noGrp="1"/>
          </p:cNvSpPr>
          <p:nvPr>
            <p:ph type="sldNum" sz="quarter" idx="5"/>
          </p:nvPr>
        </p:nvSpPr>
        <p:spPr/>
        <p:txBody>
          <a:bodyPr/>
          <a:lstStyle/>
          <a:p>
            <a:fld id="{07937F07-1250-4CCE-B198-1B2887014F41}" type="slidenum">
              <a:rPr lang="en-US" smtClean="0"/>
              <a:t>32</a:t>
            </a:fld>
            <a:endParaRPr lang="en-US"/>
          </a:p>
        </p:txBody>
      </p:sp>
    </p:spTree>
    <p:extLst>
      <p:ext uri="{BB962C8B-B14F-4D97-AF65-F5344CB8AC3E}">
        <p14:creationId xmlns:p14="http://schemas.microsoft.com/office/powerpoint/2010/main" val="2474557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ninth principals help users recognize, diagnose and recover from errors. Use standards to convey errors. Error messages should be in a language that users will understand and precisely indicate the problem constructively suggests a solution.</a:t>
            </a:r>
            <a:br>
              <a:rPr lang="en-US" dirty="0"/>
            </a:br>
            <a:r>
              <a:rPr lang="en-US" dirty="0"/>
              <a:t>The error here is incomprehensible because it claims that the operation is completed successfully when apparently there was an error.</a:t>
            </a:r>
          </a:p>
        </p:txBody>
      </p:sp>
      <p:sp>
        <p:nvSpPr>
          <p:cNvPr id="4" name="Slide Number Placeholder 3"/>
          <p:cNvSpPr>
            <a:spLocks noGrp="1"/>
          </p:cNvSpPr>
          <p:nvPr>
            <p:ph type="sldNum" sz="quarter" idx="5"/>
          </p:nvPr>
        </p:nvSpPr>
        <p:spPr/>
        <p:txBody>
          <a:bodyPr/>
          <a:lstStyle/>
          <a:p>
            <a:fld id="{07937F07-1250-4CCE-B198-1B2887014F41}" type="slidenum">
              <a:rPr lang="en-US" smtClean="0"/>
              <a:t>33</a:t>
            </a:fld>
            <a:endParaRPr lang="en-US"/>
          </a:p>
        </p:txBody>
      </p:sp>
    </p:spTree>
    <p:extLst>
      <p:ext uri="{BB962C8B-B14F-4D97-AF65-F5344CB8AC3E}">
        <p14:creationId xmlns:p14="http://schemas.microsoft.com/office/powerpoint/2010/main" val="2126760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tenth principle is help and documentation provide help and documentation while the program is running. Don't force people to buy the book. It help that conditions be easy to search, focused on the user's task, it's a list, concrete steps to carry out, and he always available.</a:t>
            </a:r>
          </a:p>
        </p:txBody>
      </p:sp>
      <p:sp>
        <p:nvSpPr>
          <p:cNvPr id="4" name="Slide Number Placeholder 3"/>
          <p:cNvSpPr>
            <a:spLocks noGrp="1"/>
          </p:cNvSpPr>
          <p:nvPr>
            <p:ph type="sldNum" sz="quarter" idx="5"/>
          </p:nvPr>
        </p:nvSpPr>
        <p:spPr/>
        <p:txBody>
          <a:bodyPr/>
          <a:lstStyle/>
          <a:p>
            <a:fld id="{07937F07-1250-4CCE-B198-1B2887014F41}" type="slidenum">
              <a:rPr lang="en-US" smtClean="0"/>
              <a:t>34</a:t>
            </a:fld>
            <a:endParaRPr lang="en-US"/>
          </a:p>
        </p:txBody>
      </p:sp>
    </p:spTree>
    <p:extLst>
      <p:ext uri="{BB962C8B-B14F-4D97-AF65-F5344CB8AC3E}">
        <p14:creationId xmlns:p14="http://schemas.microsoft.com/office/powerpoint/2010/main" val="104976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finish, let’s discuss: What do you think are common mistakes in UI Design?</a:t>
            </a:r>
          </a:p>
          <a:p>
            <a:pPr>
              <a:spcBef>
                <a:spcPts val="1200"/>
              </a:spcBef>
            </a:pPr>
            <a:r>
              <a:rPr lang="en-US" sz="1200" i="1" dirty="0" err="1">
                <a:solidFill>
                  <a:srgbClr val="C00000"/>
                </a:solidFill>
                <a:latin typeface="Calibri" panose="020F0502020204030204" pitchFamily="34" charset="0"/>
                <a:cs typeface="Calibri" panose="020F0502020204030204" pitchFamily="34" charset="0"/>
              </a:rPr>
              <a:t>Featuristis</a:t>
            </a:r>
            <a:r>
              <a:rPr lang="en-US" sz="1200" dirty="0">
                <a:latin typeface="Calibri" panose="020F0502020204030204" pitchFamily="34" charset="0"/>
                <a:cs typeface="Calibri" panose="020F0502020204030204" pitchFamily="34" charset="0"/>
              </a:rPr>
              <a:t>: Practice of trading functional coverage for and/or over system quality – quantity over quality</a:t>
            </a:r>
          </a:p>
          <a:p>
            <a:pPr>
              <a:spcBef>
                <a:spcPts val="1200"/>
              </a:spcBef>
            </a:pPr>
            <a:r>
              <a:rPr lang="en-US" sz="1200" i="1" dirty="0" err="1">
                <a:solidFill>
                  <a:srgbClr val="C00000"/>
                </a:solidFill>
                <a:latin typeface="Calibri" panose="020F0502020204030204" pitchFamily="34" charset="0"/>
                <a:cs typeface="Calibri" panose="020F0502020204030204" pitchFamily="34" charset="0"/>
              </a:rPr>
              <a:t>Flexibilitis</a:t>
            </a:r>
            <a:r>
              <a:rPr lang="en-US" sz="1200" dirty="0">
                <a:latin typeface="Calibri" panose="020F0502020204030204" pitchFamily="34" charset="0"/>
                <a:cs typeface="Calibri" panose="020F0502020204030204" pitchFamily="34" charset="0"/>
              </a:rPr>
              <a:t>: overly flexible systems (with too many adaptations and configuration facilities) – flexibility is a cover for uncertainty</a:t>
            </a:r>
          </a:p>
          <a:p>
            <a:pPr>
              <a:spcBef>
                <a:spcPts val="1200"/>
              </a:spcBef>
            </a:pPr>
            <a:r>
              <a:rPr lang="en-US" sz="1200" i="1" dirty="0" err="1">
                <a:solidFill>
                  <a:srgbClr val="C00000"/>
                </a:solidFill>
                <a:latin typeface="Calibri" panose="020F0502020204030204" pitchFamily="34" charset="0"/>
                <a:cs typeface="Calibri" panose="020F0502020204030204" pitchFamily="34" charset="0"/>
              </a:rPr>
              <a:t>Performitis</a:t>
            </a:r>
            <a:r>
              <a:rPr lang="en-US" sz="1200" dirty="0">
                <a:latin typeface="Calibri" panose="020F0502020204030204" pitchFamily="34" charset="0"/>
                <a:cs typeface="Calibri" panose="020F0502020204030204" pitchFamily="34" charset="0"/>
              </a:rPr>
              <a:t>: performance over quality (ignoring maintainability, reliability or security) – over emphasizing performance. </a:t>
            </a:r>
          </a:p>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35</a:t>
            </a:fld>
            <a:endParaRPr lang="en-US"/>
          </a:p>
        </p:txBody>
      </p:sp>
    </p:spTree>
    <p:extLst>
      <p:ext uri="{BB962C8B-B14F-4D97-AF65-F5344CB8AC3E}">
        <p14:creationId xmlns:p14="http://schemas.microsoft.com/office/powerpoint/2010/main" val="33061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developer your job is bridge the two worlds … user’s world and technology’s. We have previously talked about three levels of design: Architecture, Interaction and Objects and we have talked about things like user stories, tasks, classes, collaborators, etc. Some of these are often related to your “backend”. There are few other important aspects of overall design that we should highlight. These are: design of user interfaces, content and navigation. This is part of “front-end” that we often work with. These are instrumental to make the system ”usable” </a:t>
            </a:r>
          </a:p>
        </p:txBody>
      </p:sp>
      <p:sp>
        <p:nvSpPr>
          <p:cNvPr id="4" name="Slide Number Placeholder 3"/>
          <p:cNvSpPr>
            <a:spLocks noGrp="1"/>
          </p:cNvSpPr>
          <p:nvPr>
            <p:ph type="sldNum" sz="quarter" idx="5"/>
          </p:nvPr>
        </p:nvSpPr>
        <p:spPr/>
        <p:txBody>
          <a:bodyPr/>
          <a:lstStyle/>
          <a:p>
            <a:fld id="{07937F07-1250-4CCE-B198-1B2887014F41}" type="slidenum">
              <a:rPr lang="en-US" smtClean="0"/>
              <a:t>4</a:t>
            </a:fld>
            <a:endParaRPr lang="en-US"/>
          </a:p>
        </p:txBody>
      </p:sp>
    </p:spTree>
    <p:extLst>
      <p:ext uri="{BB962C8B-B14F-4D97-AF65-F5344CB8AC3E}">
        <p14:creationId xmlns:p14="http://schemas.microsoft.com/office/powerpoint/2010/main" val="2250304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what usability means and why it is important. Here is an example of two door handles.... both are not really usable because you can't figure immediately out whether to pull or push</a:t>
            </a:r>
          </a:p>
        </p:txBody>
      </p:sp>
      <p:sp>
        <p:nvSpPr>
          <p:cNvPr id="4" name="Slide Number Placeholder 3"/>
          <p:cNvSpPr>
            <a:spLocks noGrp="1"/>
          </p:cNvSpPr>
          <p:nvPr>
            <p:ph type="sldNum" sz="quarter" idx="5"/>
          </p:nvPr>
        </p:nvSpPr>
        <p:spPr/>
        <p:txBody>
          <a:bodyPr/>
          <a:lstStyle/>
          <a:p>
            <a:fld id="{07937F07-1250-4CCE-B198-1B2887014F41}" type="slidenum">
              <a:rPr lang="en-US" smtClean="0"/>
              <a:t>5</a:t>
            </a:fld>
            <a:endParaRPr lang="en-US"/>
          </a:p>
        </p:txBody>
      </p:sp>
    </p:spTree>
    <p:extLst>
      <p:ext uri="{BB962C8B-B14F-4D97-AF65-F5344CB8AC3E}">
        <p14:creationId xmlns:p14="http://schemas.microsoft.com/office/powerpoint/2010/main" val="1197683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tea pot that has handle, lid, handle and spout that we can use to make and pour tea. The one on the right has all the characteristics of tea pots but its not usable.</a:t>
            </a:r>
          </a:p>
        </p:txBody>
      </p:sp>
      <p:sp>
        <p:nvSpPr>
          <p:cNvPr id="4" name="Slide Number Placeholder 3"/>
          <p:cNvSpPr>
            <a:spLocks noGrp="1"/>
          </p:cNvSpPr>
          <p:nvPr>
            <p:ph type="sldNum" sz="quarter" idx="5"/>
          </p:nvPr>
        </p:nvSpPr>
        <p:spPr/>
        <p:txBody>
          <a:bodyPr/>
          <a:lstStyle/>
          <a:p>
            <a:fld id="{07937F07-1250-4CCE-B198-1B2887014F41}" type="slidenum">
              <a:rPr lang="en-US" smtClean="0"/>
              <a:t>6</a:t>
            </a:fld>
            <a:endParaRPr lang="en-US"/>
          </a:p>
        </p:txBody>
      </p:sp>
    </p:spTree>
    <p:extLst>
      <p:ext uri="{BB962C8B-B14F-4D97-AF65-F5344CB8AC3E}">
        <p14:creationId xmlns:p14="http://schemas.microsoft.com/office/powerpoint/2010/main" val="1344225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formally present the definition of usability: </a:t>
            </a:r>
          </a:p>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7</a:t>
            </a:fld>
            <a:endParaRPr lang="en-US"/>
          </a:p>
        </p:txBody>
      </p:sp>
    </p:spTree>
    <p:extLst>
      <p:ext uri="{BB962C8B-B14F-4D97-AF65-F5344CB8AC3E}">
        <p14:creationId xmlns:p14="http://schemas.microsoft.com/office/powerpoint/2010/main" val="4234508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look at five aspects of useability, the first one is learnability, how easy it is. To use the artifact to accomplish some goal. If we have a steep learning curve, that means we need a lot of expertise before we're able to achieve results, a more gentle learning curve allows someone to make results even with a small amount of expertise.</a:t>
            </a:r>
          </a:p>
          <a:p>
            <a:r>
              <a:rPr lang="en-US" dirty="0"/>
              <a:t>You can probably think of few scenarios where a steep learning curve might not work for some group of users.</a:t>
            </a:r>
          </a:p>
        </p:txBody>
      </p:sp>
      <p:sp>
        <p:nvSpPr>
          <p:cNvPr id="4" name="Slide Number Placeholder 3"/>
          <p:cNvSpPr>
            <a:spLocks noGrp="1"/>
          </p:cNvSpPr>
          <p:nvPr>
            <p:ph type="sldNum" sz="quarter" idx="5"/>
          </p:nvPr>
        </p:nvSpPr>
        <p:spPr/>
        <p:txBody>
          <a:bodyPr/>
          <a:lstStyle/>
          <a:p>
            <a:fld id="{07937F07-1250-4CCE-B198-1B2887014F41}" type="slidenum">
              <a:rPr lang="en-US" smtClean="0"/>
              <a:t>8</a:t>
            </a:fld>
            <a:endParaRPr lang="en-US"/>
          </a:p>
        </p:txBody>
      </p:sp>
    </p:spTree>
    <p:extLst>
      <p:ext uri="{BB962C8B-B14F-4D97-AF65-F5344CB8AC3E}">
        <p14:creationId xmlns:p14="http://schemas.microsoft.com/office/powerpoint/2010/main" val="2819143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Effectiveness. How often does he use lead to completion of a goal, is the artifact fit for purpose, or is it like trying to fit a square peg into a round hole?</a:t>
            </a:r>
          </a:p>
        </p:txBody>
      </p:sp>
      <p:sp>
        <p:nvSpPr>
          <p:cNvPr id="4" name="Slide Number Placeholder 3"/>
          <p:cNvSpPr>
            <a:spLocks noGrp="1"/>
          </p:cNvSpPr>
          <p:nvPr>
            <p:ph type="sldNum" sz="quarter" idx="5"/>
          </p:nvPr>
        </p:nvSpPr>
        <p:spPr/>
        <p:txBody>
          <a:bodyPr/>
          <a:lstStyle/>
          <a:p>
            <a:fld id="{07937F07-1250-4CCE-B198-1B2887014F41}" type="slidenum">
              <a:rPr lang="en-US" smtClean="0"/>
              <a:t>9</a:t>
            </a:fld>
            <a:endParaRPr lang="en-US"/>
          </a:p>
        </p:txBody>
      </p:sp>
    </p:spTree>
    <p:extLst>
      <p:ext uri="{BB962C8B-B14F-4D97-AF65-F5344CB8AC3E}">
        <p14:creationId xmlns:p14="http://schemas.microsoft.com/office/powerpoint/2010/main" val="777789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539260" y="665163"/>
            <a:ext cx="10814539" cy="2387600"/>
          </a:xfrm>
        </p:spPr>
        <p:txBody>
          <a:bodyPr anchor="b">
            <a:normAutofit/>
          </a:bodyPr>
          <a:lstStyle>
            <a:lvl1pPr algn="l">
              <a:defRPr sz="3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539260" y="3237828"/>
            <a:ext cx="10128740" cy="1655762"/>
          </a:xfrm>
        </p:spPr>
        <p:txBody>
          <a:bodyPr>
            <a:normAutofit/>
          </a:bodyPr>
          <a:lstStyle>
            <a:lvl1pPr marL="0" indent="0" algn="l">
              <a:buNone/>
              <a:defRPr sz="2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2/23/2022</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539260" y="3055777"/>
            <a:ext cx="108145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9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2/23/2022</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038256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2/23/2022</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28428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lang="en-US"/>
              <a:t>Click to edit Master title style</a:t>
            </a:r>
            <a:endParaRPr dirty="0"/>
          </a:p>
        </p:txBody>
      </p:sp>
      <p:sp>
        <p:nvSpPr>
          <p:cNvPr id="53" name="Slide Number"/>
          <p:cNvSpPr txBox="1">
            <a:spLocks noGrp="1"/>
          </p:cNvSpPr>
          <p:nvPr>
            <p:ph type="sldNum" sz="quarter" idx="2"/>
          </p:nvPr>
        </p:nvSpPr>
        <p:spPr>
          <a:xfrm>
            <a:off x="15447360" y="6405248"/>
            <a:ext cx="278388" cy="274159"/>
          </a:xfrm>
          <a:prstGeom prst="rect">
            <a:avLst/>
          </a:prstGeom>
        </p:spPr>
        <p:txBody>
          <a:bodyPr/>
          <a:lstStyle/>
          <a:p>
            <a:pPr defTabSz="547695">
              <a:defRPr/>
            </a:pPr>
            <a:fld id="{86CB4B4D-7CA3-9044-876B-883B54F8677D}" type="slidenum">
              <a:rPr lang="en-US" smtClean="0"/>
              <a:pPr defTabSz="547695">
                <a:defRPr/>
              </a:pPr>
              <a:t>‹#›</a:t>
            </a:fld>
            <a:endParaRPr lang="en-US"/>
          </a:p>
        </p:txBody>
      </p:sp>
    </p:spTree>
    <p:extLst>
      <p:ext uri="{BB962C8B-B14F-4D97-AF65-F5344CB8AC3E}">
        <p14:creationId xmlns:p14="http://schemas.microsoft.com/office/powerpoint/2010/main" val="23216978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lvl1pPr>
              <a:defRPr>
                <a:solidFill>
                  <a:schemeClr val="accent3"/>
                </a:solidFill>
              </a:defRPr>
            </a:lvl1pPr>
          </a:lstStyle>
          <a:p>
            <a:r>
              <a:rPr lang="en-US"/>
              <a:t>Click to edit Master title style</a:t>
            </a:r>
            <a:endParaRPr dirty="0"/>
          </a:p>
        </p:txBody>
      </p:sp>
      <p:sp>
        <p:nvSpPr>
          <p:cNvPr id="61" name="Body Level One…"/>
          <p:cNvSpPr txBox="1">
            <a:spLocks noGrp="1"/>
          </p:cNvSpPr>
          <p:nvPr>
            <p:ph type="body" idx="1"/>
          </p:nvPr>
        </p:nvSpPr>
        <p:spPr>
          <a:xfrm>
            <a:off x="535782" y="1562695"/>
            <a:ext cx="8786527" cy="4688086"/>
          </a:xfrm>
          <a:prstGeom prst="rect">
            <a:avLst/>
          </a:prstGeom>
        </p:spPr>
        <p:txBody>
          <a:bodyPr/>
          <a:lstStyle>
            <a:lvl1pPr marL="257166" indent="-257166">
              <a:defRPr>
                <a:solidFill>
                  <a:schemeClr val="tx1"/>
                </a:solidFill>
              </a:defRPr>
            </a:lvl1pPr>
            <a:lvl2pPr marL="514332" indent="-257166">
              <a:spcBef>
                <a:spcPts val="1125"/>
              </a:spcBef>
              <a:defRPr>
                <a:solidFill>
                  <a:schemeClr val="tx1"/>
                </a:solidFill>
              </a:defRPr>
            </a:lvl2pPr>
            <a:lvl3pPr marL="707206" indent="-257166">
              <a:spcBef>
                <a:spcPts val="562"/>
              </a:spcBef>
              <a:defRPr sz="2812">
                <a:solidFill>
                  <a:schemeClr val="tx1"/>
                </a:solidFill>
              </a:defRPr>
            </a:lvl3pPr>
            <a:lvl4pPr marL="900080" indent="-257166">
              <a:spcBef>
                <a:spcPts val="0"/>
              </a:spcBef>
              <a:defRPr sz="2812">
                <a:solidFill>
                  <a:schemeClr val="tx1"/>
                </a:solidFill>
              </a:defRPr>
            </a:lvl4pPr>
            <a:lvl5pPr marL="1092955" indent="-257166">
              <a:spcBef>
                <a:spcPts val="0"/>
              </a:spcBef>
              <a:defRPr sz="2812">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2" name="Slide Number"/>
          <p:cNvSpPr txBox="1">
            <a:spLocks noGrp="1"/>
          </p:cNvSpPr>
          <p:nvPr>
            <p:ph type="sldNum" sz="quarter" idx="2"/>
          </p:nvPr>
        </p:nvSpPr>
        <p:spPr>
          <a:xfrm>
            <a:off x="15447360" y="6405248"/>
            <a:ext cx="278388" cy="274159"/>
          </a:xfrm>
          <a:prstGeom prst="rect">
            <a:avLst/>
          </a:prstGeom>
        </p:spPr>
        <p:txBody>
          <a:bodyPr/>
          <a:lstStyle/>
          <a:p>
            <a:pPr defTabSz="547695">
              <a:defRPr/>
            </a:pPr>
            <a:fld id="{86CB4B4D-7CA3-9044-876B-883B54F8677D}" type="slidenum">
              <a:rPr lang="en-US" smtClean="0"/>
              <a:pPr defTabSz="547695">
                <a:defRPr/>
              </a:pPr>
              <a:t>‹#›</a:t>
            </a:fld>
            <a:endParaRPr lang="en-US"/>
          </a:p>
        </p:txBody>
      </p:sp>
    </p:spTree>
    <p:extLst>
      <p:ext uri="{BB962C8B-B14F-4D97-AF65-F5344CB8AC3E}">
        <p14:creationId xmlns:p14="http://schemas.microsoft.com/office/powerpoint/2010/main" val="278759803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amp; Subtitle">
    <p:spTree>
      <p:nvGrpSpPr>
        <p:cNvPr id="1" name=""/>
        <p:cNvGrpSpPr/>
        <p:nvPr/>
      </p:nvGrpSpPr>
      <p:grpSpPr>
        <a:xfrm>
          <a:off x="0" y="0"/>
          <a:ext cx="0" cy="0"/>
          <a:chOff x="0" y="0"/>
          <a:chExt cx="0" cy="0"/>
        </a:xfrm>
      </p:grpSpPr>
      <p:sp>
        <p:nvSpPr>
          <p:cNvPr id="12" name="Line"/>
          <p:cNvSpPr/>
          <p:nvPr/>
        </p:nvSpPr>
        <p:spPr>
          <a:xfrm>
            <a:off x="535781" y="3339703"/>
            <a:ext cx="11126338" cy="91"/>
          </a:xfrm>
          <a:prstGeom prst="line">
            <a:avLst/>
          </a:prstGeom>
          <a:ln w="12700">
            <a:solidFill>
              <a:srgbClr val="9A9A9A"/>
            </a:solidFill>
            <a:miter lim="400000"/>
          </a:ln>
        </p:spPr>
        <p:txBody>
          <a:bodyPr lIns="35719" tIns="35719" rIns="35719" bIns="35719" anchor="ctr"/>
          <a:lstStyle/>
          <a:p>
            <a:pPr marL="0" marR="0" lvl="0" indent="0" algn="l" defTabSz="321457"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844"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3" name="Title Text"/>
          <p:cNvSpPr txBox="1">
            <a:spLocks noGrp="1"/>
          </p:cNvSpPr>
          <p:nvPr>
            <p:ph type="title"/>
          </p:nvPr>
        </p:nvSpPr>
        <p:spPr>
          <a:xfrm>
            <a:off x="535781" y="928687"/>
            <a:ext cx="11120438" cy="2232422"/>
          </a:xfrm>
          <a:prstGeom prst="rect">
            <a:avLst/>
          </a:prstGeom>
        </p:spPr>
        <p:txBody>
          <a:bodyPr/>
          <a:lstStyle/>
          <a:p>
            <a:r>
              <a:t>Title Text</a:t>
            </a:r>
          </a:p>
        </p:txBody>
      </p:sp>
      <p:sp>
        <p:nvSpPr>
          <p:cNvPr id="14" name="Body Level One…"/>
          <p:cNvSpPr txBox="1">
            <a:spLocks noGrp="1"/>
          </p:cNvSpPr>
          <p:nvPr>
            <p:ph type="body" sz="quarter" idx="1"/>
          </p:nvPr>
        </p:nvSpPr>
        <p:spPr>
          <a:xfrm>
            <a:off x="535781" y="3527227"/>
            <a:ext cx="11120438" cy="714375"/>
          </a:xfrm>
          <a:prstGeom prst="rect">
            <a:avLst/>
          </a:prstGeom>
        </p:spPr>
        <p:txBody>
          <a:bodyPr/>
          <a:lstStyle>
            <a:lvl1pPr marL="0" indent="0">
              <a:spcBef>
                <a:spcPts val="0"/>
              </a:spcBef>
              <a:buSzTx/>
              <a:buFontTx/>
              <a:buNone/>
              <a:defRPr sz="1828">
                <a:latin typeface="Helvetica Neue"/>
                <a:ea typeface="Helvetica Neue"/>
                <a:cs typeface="Helvetica Neue"/>
                <a:sym typeface="Helvetica Neue"/>
              </a:defRPr>
            </a:lvl1pPr>
            <a:lvl2pPr marL="0" indent="0">
              <a:spcBef>
                <a:spcPts val="0"/>
              </a:spcBef>
              <a:buSzTx/>
              <a:buFontTx/>
              <a:buNone/>
              <a:defRPr sz="1828">
                <a:latin typeface="Helvetica Neue"/>
                <a:ea typeface="Helvetica Neue"/>
                <a:cs typeface="Helvetica Neue"/>
                <a:sym typeface="Helvetica Neue"/>
              </a:defRPr>
            </a:lvl2pPr>
            <a:lvl3pPr marL="0" indent="0">
              <a:spcBef>
                <a:spcPts val="0"/>
              </a:spcBef>
              <a:buSzTx/>
              <a:buFontTx/>
              <a:buNone/>
              <a:defRPr sz="1828">
                <a:latin typeface="Helvetica Neue"/>
                <a:ea typeface="Helvetica Neue"/>
                <a:cs typeface="Helvetica Neue"/>
                <a:sym typeface="Helvetica Neue"/>
              </a:defRPr>
            </a:lvl3pPr>
            <a:lvl4pPr marL="0" indent="0">
              <a:spcBef>
                <a:spcPts val="0"/>
              </a:spcBef>
              <a:buSzTx/>
              <a:buFontTx/>
              <a:buNone/>
              <a:defRPr sz="1828">
                <a:latin typeface="Helvetica Neue"/>
                <a:ea typeface="Helvetica Neue"/>
                <a:cs typeface="Helvetica Neue"/>
                <a:sym typeface="Helvetica Neue"/>
              </a:defRPr>
            </a:lvl4pPr>
            <a:lvl5pPr marL="0" indent="0">
              <a:spcBef>
                <a:spcPts val="0"/>
              </a:spcBef>
              <a:buSzTx/>
              <a:buFontTx/>
              <a:buNone/>
              <a:defRPr sz="1828">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pPr defTabSz="410751" hangingPunct="0">
              <a:defRPr/>
            </a:pPr>
            <a:fld id="{86CB4B4D-7CA3-9044-876B-883B54F8677D}" type="slidenum">
              <a:rPr lang="en-US" kern="0" smtClean="0">
                <a:solidFill>
                  <a:srgbClr val="000000"/>
                </a:solidFill>
              </a:rPr>
              <a:pPr defTabSz="410751" hangingPunct="0">
                <a:defRPr/>
              </a:pPr>
              <a:t>‹#›</a:t>
            </a:fld>
            <a:endParaRPr lang="en-US" kern="0">
              <a:solidFill>
                <a:srgbClr val="000000"/>
              </a:solidFill>
            </a:endParaRPr>
          </a:p>
        </p:txBody>
      </p:sp>
    </p:spTree>
    <p:extLst>
      <p:ext uri="{BB962C8B-B14F-4D97-AF65-F5344CB8AC3E}">
        <p14:creationId xmlns:p14="http://schemas.microsoft.com/office/powerpoint/2010/main" val="28472030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and Content">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lvl1pPr>
              <a:defRPr>
                <a:solidFill>
                  <a:schemeClr val="accent3"/>
                </a:solidFill>
              </a:defRPr>
            </a:lvl1pPr>
          </a:lstStyle>
          <a:p>
            <a:r>
              <a:rPr dirty="0"/>
              <a:t>Title Text</a:t>
            </a:r>
          </a:p>
        </p:txBody>
      </p:sp>
      <p:sp>
        <p:nvSpPr>
          <p:cNvPr id="61" name="Body Level One…"/>
          <p:cNvSpPr txBox="1">
            <a:spLocks noGrp="1"/>
          </p:cNvSpPr>
          <p:nvPr>
            <p:ph type="body" idx="1"/>
          </p:nvPr>
        </p:nvSpPr>
        <p:spPr>
          <a:prstGeom prst="rect">
            <a:avLst/>
          </a:prstGeom>
        </p:spPr>
        <p:txBody>
          <a:bodyPr/>
          <a:lstStyle>
            <a:lvl1pPr marL="401822" indent="-401822">
              <a:buSzPct val="100000"/>
              <a:buFont typeface="Arial" panose="020B0604020202020204" pitchFamily="34" charset="0"/>
              <a:buChar char="•"/>
              <a:defRPr>
                <a:solidFill>
                  <a:schemeClr val="tx1"/>
                </a:solidFill>
              </a:defRPr>
            </a:lvl1pPr>
            <a:lvl2pPr marL="642915" indent="-321457">
              <a:spcBef>
                <a:spcPts val="844"/>
              </a:spcBef>
              <a:buSzPct val="100000"/>
              <a:buFont typeface="Arial" panose="020B0604020202020204" pitchFamily="34" charset="0"/>
              <a:buChar char="•"/>
              <a:defRPr>
                <a:solidFill>
                  <a:schemeClr val="tx1"/>
                </a:solidFill>
              </a:defRPr>
            </a:lvl2pPr>
            <a:lvl3pPr marL="964372" indent="-321457">
              <a:spcBef>
                <a:spcPts val="422"/>
              </a:spcBef>
              <a:buSzPct val="100000"/>
              <a:buFont typeface="Arial" panose="020B0604020202020204" pitchFamily="34" charset="0"/>
              <a:buChar char="•"/>
              <a:defRPr>
                <a:solidFill>
                  <a:schemeClr val="tx1"/>
                </a:solidFill>
              </a:defRPr>
            </a:lvl3pPr>
            <a:lvl4pPr>
              <a:spcBef>
                <a:spcPts val="0"/>
              </a:spcBef>
              <a:buSzPct val="100000"/>
              <a:defRPr>
                <a:solidFill>
                  <a:schemeClr val="tx1"/>
                </a:solidFill>
              </a:defRPr>
            </a:lvl4pPr>
            <a:lvl5pPr>
              <a:spcBef>
                <a:spcPts val="0"/>
              </a:spcBef>
              <a:buSzPct val="100000"/>
              <a:defRPr>
                <a:solidFill>
                  <a:schemeClr val="tx1"/>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extLst>
      <p:ext uri="{BB962C8B-B14F-4D97-AF65-F5344CB8AC3E}">
        <p14:creationId xmlns:p14="http://schemas.microsoft.com/office/powerpoint/2010/main" val="259123041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Title Only">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3"/>
                </a:solidFill>
              </a:defRPr>
            </a:lvl1pPr>
          </a:lstStyle>
          <a:p>
            <a:r>
              <a:rPr dirty="0"/>
              <a:t>Title Text</a:t>
            </a:r>
          </a:p>
        </p:txBody>
      </p:sp>
      <p:sp>
        <p:nvSpPr>
          <p:cNvPr id="53" name="Slide Number"/>
          <p:cNvSpPr txBox="1">
            <a:spLocks noGrp="1"/>
          </p:cNvSpPr>
          <p:nvPr>
            <p:ph type="sldNum" sz="quarter" idx="2"/>
          </p:nvPr>
        </p:nvSpPr>
        <p:spPr>
          <a:prstGeom prst="rect">
            <a:avLst/>
          </a:prstGeom>
        </p:spPr>
        <p:txBody>
          <a:bodyPr/>
          <a:lstStyle/>
          <a:p>
            <a:pPr defTabSz="410751" hangingPunct="0">
              <a:defRPr/>
            </a:pPr>
            <a:fld id="{86CB4B4D-7CA3-9044-876B-883B54F8677D}" type="slidenum">
              <a:rPr lang="en-US" kern="0" smtClean="0">
                <a:solidFill>
                  <a:srgbClr val="000000"/>
                </a:solidFill>
              </a:rPr>
              <a:pPr defTabSz="410751" hangingPunct="0">
                <a:defRPr/>
              </a:pPr>
              <a:t>‹#›</a:t>
            </a:fld>
            <a:endParaRPr lang="en-US" kern="0">
              <a:solidFill>
                <a:srgbClr val="000000"/>
              </a:solidFill>
            </a:endParaRPr>
          </a:p>
        </p:txBody>
      </p:sp>
    </p:spTree>
    <p:extLst>
      <p:ext uri="{BB962C8B-B14F-4D97-AF65-F5344CB8AC3E}">
        <p14:creationId xmlns:p14="http://schemas.microsoft.com/office/powerpoint/2010/main" val="49320152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lvl1pPr>
              <a:defRPr>
                <a:solidFill>
                  <a:schemeClr val="accent3"/>
                </a:solidFill>
              </a:defRPr>
            </a:lvl1pPr>
          </a:lstStyle>
          <a:p>
            <a:r>
              <a:rPr dirty="0"/>
              <a:t>Title Text</a:t>
            </a:r>
          </a:p>
        </p:txBody>
      </p:sp>
      <p:sp>
        <p:nvSpPr>
          <p:cNvPr id="61" name="Body Level One…"/>
          <p:cNvSpPr txBox="1">
            <a:spLocks noGrp="1"/>
          </p:cNvSpPr>
          <p:nvPr>
            <p:ph type="body" idx="1"/>
          </p:nvPr>
        </p:nvSpPr>
        <p:spPr>
          <a:xfrm>
            <a:off x="535781" y="1562695"/>
            <a:ext cx="5274469" cy="4688086"/>
          </a:xfrm>
          <a:prstGeom prst="rect">
            <a:avLst/>
          </a:prstGeom>
        </p:spPr>
        <p:txBody>
          <a:bodyPr/>
          <a:lstStyle>
            <a:lvl1pPr marL="401822" indent="-401822">
              <a:buSzPct val="100000"/>
              <a:buFont typeface="Arial" panose="020B0604020202020204" pitchFamily="34" charset="0"/>
              <a:buChar char="•"/>
              <a:defRPr>
                <a:solidFill>
                  <a:schemeClr val="tx1"/>
                </a:solidFill>
              </a:defRPr>
            </a:lvl1pPr>
            <a:lvl2pPr marL="642915" indent="-321457">
              <a:spcBef>
                <a:spcPts val="844"/>
              </a:spcBef>
              <a:buSzPct val="100000"/>
              <a:buFont typeface="Arial" panose="020B0604020202020204" pitchFamily="34" charset="0"/>
              <a:buChar char="•"/>
              <a:defRPr>
                <a:solidFill>
                  <a:schemeClr val="tx1"/>
                </a:solidFill>
              </a:defRPr>
            </a:lvl2pPr>
            <a:lvl3pPr marL="964372" indent="-321457">
              <a:spcBef>
                <a:spcPts val="422"/>
              </a:spcBef>
              <a:buSzPct val="100000"/>
              <a:buFont typeface="Arial" panose="020B0604020202020204" pitchFamily="34" charset="0"/>
              <a:buChar char="•"/>
              <a:defRPr>
                <a:solidFill>
                  <a:schemeClr val="tx1"/>
                </a:solidFill>
              </a:defRPr>
            </a:lvl3pPr>
            <a:lvl4pPr>
              <a:spcBef>
                <a:spcPts val="0"/>
              </a:spcBef>
              <a:buSzPct val="100000"/>
              <a:defRPr>
                <a:solidFill>
                  <a:schemeClr val="tx1"/>
                </a:solidFill>
              </a:defRPr>
            </a:lvl4pPr>
            <a:lvl5pPr>
              <a:spcBef>
                <a:spcPts val="0"/>
              </a:spcBef>
              <a:buSzPct val="100000"/>
              <a:defRPr>
                <a:solidFill>
                  <a:schemeClr val="tx1"/>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 name="Slide Number"/>
          <p:cNvSpPr txBox="1">
            <a:spLocks noGrp="1"/>
          </p:cNvSpPr>
          <p:nvPr>
            <p:ph type="sldNum" sz="quarter" idx="2"/>
          </p:nvPr>
        </p:nvSpPr>
        <p:spPr>
          <a:prstGeom prst="rect">
            <a:avLst/>
          </a:prstGeom>
        </p:spPr>
        <p:txBody>
          <a:bodyPr/>
          <a:lstStyle/>
          <a:p>
            <a:pPr defTabSz="410751" hangingPunct="0">
              <a:defRPr/>
            </a:pPr>
            <a:fld id="{86CB4B4D-7CA3-9044-876B-883B54F8677D}" type="slidenum">
              <a:rPr lang="en-US" kern="0" smtClean="0">
                <a:solidFill>
                  <a:srgbClr val="000000"/>
                </a:solidFill>
              </a:rPr>
              <a:pPr defTabSz="410751" hangingPunct="0">
                <a:defRPr/>
              </a:pPr>
              <a:t>‹#›</a:t>
            </a:fld>
            <a:endParaRPr lang="en-US" kern="0">
              <a:solidFill>
                <a:srgbClr val="000000"/>
              </a:solidFill>
            </a:endParaRPr>
          </a:p>
        </p:txBody>
      </p:sp>
      <p:sp>
        <p:nvSpPr>
          <p:cNvPr id="5" name="Body Level One…">
            <a:extLst>
              <a:ext uri="{FF2B5EF4-FFF2-40B4-BE49-F238E27FC236}">
                <a16:creationId xmlns:a16="http://schemas.microsoft.com/office/drawing/2014/main" id="{B1F1FA7F-5092-4CC1-B491-1CA33C6800C2}"/>
              </a:ext>
            </a:extLst>
          </p:cNvPr>
          <p:cNvSpPr txBox="1">
            <a:spLocks noGrp="1"/>
          </p:cNvSpPr>
          <p:nvPr>
            <p:ph type="body" idx="10"/>
          </p:nvPr>
        </p:nvSpPr>
        <p:spPr>
          <a:xfrm>
            <a:off x="6096000" y="1562695"/>
            <a:ext cx="5565398" cy="4688086"/>
          </a:xfrm>
          <a:prstGeom prst="rect">
            <a:avLst/>
          </a:prstGeom>
        </p:spPr>
        <p:txBody>
          <a:bodyPr/>
          <a:lstStyle>
            <a:lvl1pPr marL="401822" indent="-401822">
              <a:buSzPct val="100000"/>
              <a:buFont typeface="Arial" panose="020B0604020202020204" pitchFamily="34" charset="0"/>
              <a:buChar char="•"/>
              <a:defRPr>
                <a:solidFill>
                  <a:schemeClr val="tx1"/>
                </a:solidFill>
              </a:defRPr>
            </a:lvl1pPr>
            <a:lvl2pPr marL="642915" indent="-321457">
              <a:spcBef>
                <a:spcPts val="844"/>
              </a:spcBef>
              <a:buSzPct val="100000"/>
              <a:buFont typeface="Arial" panose="020B0604020202020204" pitchFamily="34" charset="0"/>
              <a:buChar char="•"/>
              <a:defRPr>
                <a:solidFill>
                  <a:schemeClr val="tx1"/>
                </a:solidFill>
              </a:defRPr>
            </a:lvl2pPr>
            <a:lvl3pPr marL="964372" indent="-321457">
              <a:spcBef>
                <a:spcPts val="422"/>
              </a:spcBef>
              <a:buSzPct val="100000"/>
              <a:buFont typeface="Arial" panose="020B0604020202020204" pitchFamily="34" charset="0"/>
              <a:buChar char="•"/>
              <a:defRPr>
                <a:solidFill>
                  <a:schemeClr val="tx1"/>
                </a:solidFill>
              </a:defRPr>
            </a:lvl3pPr>
            <a:lvl4pPr>
              <a:spcBef>
                <a:spcPts val="0"/>
              </a:spcBef>
              <a:buSzPct val="100000"/>
              <a:defRPr>
                <a:solidFill>
                  <a:schemeClr val="tx1"/>
                </a:solidFill>
              </a:defRPr>
            </a:lvl4pPr>
            <a:lvl5pPr>
              <a:spcBef>
                <a:spcPts val="0"/>
              </a:spcBef>
              <a:buSzPct val="100000"/>
              <a:defRPr>
                <a:solidFill>
                  <a:schemeClr val="tx1"/>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extLst>
      <p:ext uri="{BB962C8B-B14F-4D97-AF65-F5344CB8AC3E}">
        <p14:creationId xmlns:p14="http://schemas.microsoft.com/office/powerpoint/2010/main" val="33070077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reserve="1">
  <p:cSld name="Photo - Horizontal">
    <p:spTree>
      <p:nvGrpSpPr>
        <p:cNvPr id="1" name=""/>
        <p:cNvGrpSpPr/>
        <p:nvPr/>
      </p:nvGrpSpPr>
      <p:grpSpPr>
        <a:xfrm>
          <a:off x="0" y="0"/>
          <a:ext cx="0" cy="0"/>
          <a:chOff x="0" y="0"/>
          <a:chExt cx="0" cy="0"/>
        </a:xfrm>
      </p:grpSpPr>
      <p:sp>
        <p:nvSpPr>
          <p:cNvPr id="22" name="Line"/>
          <p:cNvSpPr/>
          <p:nvPr/>
        </p:nvSpPr>
        <p:spPr>
          <a:xfrm>
            <a:off x="7072313" y="5607843"/>
            <a:ext cx="1" cy="1000216"/>
          </a:xfrm>
          <a:prstGeom prst="line">
            <a:avLst/>
          </a:prstGeom>
          <a:ln w="12700">
            <a:solidFill>
              <a:srgbClr val="9A9A9A"/>
            </a:solidFill>
            <a:miter lim="400000"/>
          </a:ln>
        </p:spPr>
        <p:txBody>
          <a:bodyPr lIns="35719" tIns="35719" rIns="35719" bIns="35719" anchor="ctr"/>
          <a:lstStyle/>
          <a:p>
            <a:pPr marL="0" marR="0" lvl="0" indent="0" algn="l" defTabSz="321457"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844"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23" name="Image"/>
          <p:cNvSpPr>
            <a:spLocks noGrp="1"/>
          </p:cNvSpPr>
          <p:nvPr>
            <p:ph type="pic" idx="21"/>
          </p:nvPr>
        </p:nvSpPr>
        <p:spPr>
          <a:xfrm>
            <a:off x="0" y="-17860"/>
            <a:ext cx="12192000" cy="5431894"/>
          </a:xfrm>
          <a:prstGeom prst="rect">
            <a:avLst/>
          </a:prstGeom>
        </p:spPr>
        <p:txBody>
          <a:bodyPr lIns="91439" tIns="45719" rIns="91439" bIns="45719">
            <a:noAutofit/>
          </a:bodyPr>
          <a:lstStyle/>
          <a:p>
            <a:endParaRPr/>
          </a:p>
        </p:txBody>
      </p:sp>
      <p:sp>
        <p:nvSpPr>
          <p:cNvPr id="24" name="Title Text"/>
          <p:cNvSpPr txBox="1">
            <a:spLocks noGrp="1"/>
          </p:cNvSpPr>
          <p:nvPr>
            <p:ph type="title"/>
          </p:nvPr>
        </p:nvSpPr>
        <p:spPr>
          <a:xfrm>
            <a:off x="1321594" y="5473899"/>
            <a:ext cx="5429250" cy="1196578"/>
          </a:xfrm>
          <a:prstGeom prst="rect">
            <a:avLst/>
          </a:prstGeom>
        </p:spPr>
        <p:txBody>
          <a:bodyPr anchor="ctr"/>
          <a:lstStyle>
            <a:lvl1pPr algn="r"/>
          </a:lstStyle>
          <a:p>
            <a:r>
              <a:t>Title Text</a:t>
            </a:r>
          </a:p>
        </p:txBody>
      </p:sp>
      <p:sp>
        <p:nvSpPr>
          <p:cNvPr id="25" name="Body Level One…"/>
          <p:cNvSpPr txBox="1">
            <a:spLocks noGrp="1"/>
          </p:cNvSpPr>
          <p:nvPr>
            <p:ph type="body" sz="quarter" idx="1"/>
          </p:nvPr>
        </p:nvSpPr>
        <p:spPr>
          <a:xfrm>
            <a:off x="7358062" y="5956101"/>
            <a:ext cx="4643438" cy="357188"/>
          </a:xfrm>
          <a:prstGeom prst="rect">
            <a:avLst/>
          </a:prstGeom>
        </p:spPr>
        <p:txBody>
          <a:bodyPr/>
          <a:lstStyle>
            <a:lvl1pPr marL="0" indent="0">
              <a:spcBef>
                <a:spcPts val="0"/>
              </a:spcBef>
              <a:buSzTx/>
              <a:buFontTx/>
              <a:buNone/>
              <a:defRPr sz="1828">
                <a:latin typeface="Helvetica Neue"/>
                <a:ea typeface="Helvetica Neue"/>
                <a:cs typeface="Helvetica Neue"/>
                <a:sym typeface="Helvetica Neue"/>
              </a:defRPr>
            </a:lvl1pPr>
            <a:lvl2pPr marL="0" indent="0">
              <a:spcBef>
                <a:spcPts val="0"/>
              </a:spcBef>
              <a:buSzTx/>
              <a:buFontTx/>
              <a:buNone/>
              <a:defRPr sz="1828">
                <a:latin typeface="Helvetica Neue"/>
                <a:ea typeface="Helvetica Neue"/>
                <a:cs typeface="Helvetica Neue"/>
                <a:sym typeface="Helvetica Neue"/>
              </a:defRPr>
            </a:lvl2pPr>
            <a:lvl3pPr marL="0" indent="0">
              <a:spcBef>
                <a:spcPts val="0"/>
              </a:spcBef>
              <a:buSzTx/>
              <a:buFontTx/>
              <a:buNone/>
              <a:defRPr sz="1828">
                <a:latin typeface="Helvetica Neue"/>
                <a:ea typeface="Helvetica Neue"/>
                <a:cs typeface="Helvetica Neue"/>
                <a:sym typeface="Helvetica Neue"/>
              </a:defRPr>
            </a:lvl3pPr>
            <a:lvl4pPr marL="0" indent="0">
              <a:spcBef>
                <a:spcPts val="0"/>
              </a:spcBef>
              <a:buSzTx/>
              <a:buFontTx/>
              <a:buNone/>
              <a:defRPr sz="1828">
                <a:latin typeface="Helvetica Neue"/>
                <a:ea typeface="Helvetica Neue"/>
                <a:cs typeface="Helvetica Neue"/>
                <a:sym typeface="Helvetica Neue"/>
              </a:defRPr>
            </a:lvl4pPr>
            <a:lvl5pPr marL="0" indent="0">
              <a:spcBef>
                <a:spcPts val="0"/>
              </a:spcBef>
              <a:buSzTx/>
              <a:buFontTx/>
              <a:buNone/>
              <a:defRPr sz="1828">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pPr defTabSz="410751" hangingPunct="0">
              <a:defRPr/>
            </a:pPr>
            <a:fld id="{86CB4B4D-7CA3-9044-876B-883B54F8677D}" type="slidenum">
              <a:rPr lang="en-US" kern="0" smtClean="0">
                <a:solidFill>
                  <a:srgbClr val="000000"/>
                </a:solidFill>
              </a:rPr>
              <a:pPr defTabSz="410751" hangingPunct="0">
                <a:defRPr/>
              </a:pPr>
              <a:t>‹#›</a:t>
            </a:fld>
            <a:endParaRPr lang="en-US" kern="0">
              <a:solidFill>
                <a:srgbClr val="000000"/>
              </a:solidFill>
            </a:endParaRPr>
          </a:p>
        </p:txBody>
      </p:sp>
    </p:spTree>
    <p:extLst>
      <p:ext uri="{BB962C8B-B14F-4D97-AF65-F5344CB8AC3E}">
        <p14:creationId xmlns:p14="http://schemas.microsoft.com/office/powerpoint/2010/main" val="196861197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reserve="1">
  <p:cSld name="Title - Center">
    <p:spTree>
      <p:nvGrpSpPr>
        <p:cNvPr id="1" name=""/>
        <p:cNvGrpSpPr/>
        <p:nvPr/>
      </p:nvGrpSpPr>
      <p:grpSpPr>
        <a:xfrm>
          <a:off x="0" y="0"/>
          <a:ext cx="0" cy="0"/>
          <a:chOff x="0" y="0"/>
          <a:chExt cx="0" cy="0"/>
        </a:xfrm>
      </p:grpSpPr>
      <p:sp>
        <p:nvSpPr>
          <p:cNvPr id="33" name="Title Text"/>
          <p:cNvSpPr txBox="1">
            <a:spLocks noGrp="1"/>
          </p:cNvSpPr>
          <p:nvPr>
            <p:ph type="title"/>
          </p:nvPr>
        </p:nvSpPr>
        <p:spPr>
          <a:xfrm>
            <a:off x="535781" y="2312789"/>
            <a:ext cx="11120438" cy="2232422"/>
          </a:xfrm>
          <a:prstGeom prst="rect">
            <a:avLst/>
          </a:prstGeom>
        </p:spPr>
        <p:txBody>
          <a:bodyPr anchor="ctr"/>
          <a:lstStyle/>
          <a:p>
            <a:r>
              <a:t>Title Text</a:t>
            </a:r>
          </a:p>
        </p:txBody>
      </p:sp>
      <p:sp>
        <p:nvSpPr>
          <p:cNvPr id="34" name="Slide Number"/>
          <p:cNvSpPr txBox="1">
            <a:spLocks noGrp="1"/>
          </p:cNvSpPr>
          <p:nvPr>
            <p:ph type="sldNum" sz="quarter" idx="2"/>
          </p:nvPr>
        </p:nvSpPr>
        <p:spPr>
          <a:prstGeom prst="rect">
            <a:avLst/>
          </a:prstGeom>
        </p:spPr>
        <p:txBody>
          <a:bodyPr/>
          <a:lstStyle/>
          <a:p>
            <a:pPr defTabSz="410751" hangingPunct="0">
              <a:defRPr/>
            </a:pPr>
            <a:fld id="{86CB4B4D-7CA3-9044-876B-883B54F8677D}" type="slidenum">
              <a:rPr lang="en-US" kern="0" smtClean="0">
                <a:solidFill>
                  <a:srgbClr val="000000"/>
                </a:solidFill>
              </a:rPr>
              <a:pPr defTabSz="410751" hangingPunct="0">
                <a:defRPr/>
              </a:pPr>
              <a:t>‹#›</a:t>
            </a:fld>
            <a:endParaRPr lang="en-US" kern="0">
              <a:solidFill>
                <a:srgbClr val="000000"/>
              </a:solidFill>
            </a:endParaRPr>
          </a:p>
        </p:txBody>
      </p:sp>
    </p:spTree>
    <p:extLst>
      <p:ext uri="{BB962C8B-B14F-4D97-AF65-F5344CB8AC3E}">
        <p14:creationId xmlns:p14="http://schemas.microsoft.com/office/powerpoint/2010/main" val="266541614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38200" y="1500160"/>
            <a:ext cx="788734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2/23/2022</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330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reserve="1">
  <p:cSld name="Photo - Vertical">
    <p:spTree>
      <p:nvGrpSpPr>
        <p:cNvPr id="1" name=""/>
        <p:cNvGrpSpPr/>
        <p:nvPr/>
      </p:nvGrpSpPr>
      <p:grpSpPr>
        <a:xfrm>
          <a:off x="0" y="0"/>
          <a:ext cx="0" cy="0"/>
          <a:chOff x="0" y="0"/>
          <a:chExt cx="0" cy="0"/>
        </a:xfrm>
      </p:grpSpPr>
      <p:sp>
        <p:nvSpPr>
          <p:cNvPr id="41" name="Line"/>
          <p:cNvSpPr/>
          <p:nvPr/>
        </p:nvSpPr>
        <p:spPr>
          <a:xfrm>
            <a:off x="535781" y="3420070"/>
            <a:ext cx="5001071" cy="41"/>
          </a:xfrm>
          <a:prstGeom prst="line">
            <a:avLst/>
          </a:prstGeom>
          <a:ln w="12700">
            <a:solidFill>
              <a:srgbClr val="9A9A9A"/>
            </a:solidFill>
            <a:miter lim="400000"/>
          </a:ln>
        </p:spPr>
        <p:txBody>
          <a:bodyPr lIns="35719" tIns="35719" rIns="35719" bIns="35719" anchor="ctr"/>
          <a:lstStyle/>
          <a:p>
            <a:pPr marL="0" marR="0" lvl="0" indent="0" algn="l" defTabSz="321457"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844"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42" name="Image"/>
          <p:cNvSpPr>
            <a:spLocks noGrp="1"/>
          </p:cNvSpPr>
          <p:nvPr>
            <p:ph type="pic" idx="21"/>
          </p:nvPr>
        </p:nvSpPr>
        <p:spPr>
          <a:xfrm>
            <a:off x="4476750" y="0"/>
            <a:ext cx="14430375" cy="6866930"/>
          </a:xfrm>
          <a:prstGeom prst="rect">
            <a:avLst/>
          </a:prstGeom>
        </p:spPr>
        <p:txBody>
          <a:bodyPr lIns="91439" tIns="45719" rIns="91439" bIns="45719">
            <a:noAutofit/>
          </a:bodyPr>
          <a:lstStyle/>
          <a:p>
            <a:endParaRPr/>
          </a:p>
        </p:txBody>
      </p:sp>
      <p:sp>
        <p:nvSpPr>
          <p:cNvPr id="43" name="Title Text"/>
          <p:cNvSpPr txBox="1">
            <a:spLocks noGrp="1"/>
          </p:cNvSpPr>
          <p:nvPr>
            <p:ph type="title"/>
          </p:nvPr>
        </p:nvSpPr>
        <p:spPr>
          <a:xfrm>
            <a:off x="535781" y="1009055"/>
            <a:ext cx="5000625" cy="2232422"/>
          </a:xfrm>
          <a:prstGeom prst="rect">
            <a:avLst/>
          </a:prstGeom>
        </p:spPr>
        <p:txBody>
          <a:bodyPr/>
          <a:lstStyle/>
          <a:p>
            <a:r>
              <a:t>Title Text</a:t>
            </a:r>
          </a:p>
        </p:txBody>
      </p:sp>
      <p:sp>
        <p:nvSpPr>
          <p:cNvPr id="44" name="Body Level One…"/>
          <p:cNvSpPr txBox="1">
            <a:spLocks noGrp="1"/>
          </p:cNvSpPr>
          <p:nvPr>
            <p:ph type="body" sz="quarter" idx="1"/>
          </p:nvPr>
        </p:nvSpPr>
        <p:spPr>
          <a:xfrm>
            <a:off x="535781" y="3607594"/>
            <a:ext cx="5000625" cy="2232422"/>
          </a:xfrm>
          <a:prstGeom prst="rect">
            <a:avLst/>
          </a:prstGeom>
        </p:spPr>
        <p:txBody>
          <a:bodyPr/>
          <a:lstStyle>
            <a:lvl1pPr marL="0" indent="0">
              <a:spcBef>
                <a:spcPts val="0"/>
              </a:spcBef>
              <a:buSzTx/>
              <a:buFontTx/>
              <a:buNone/>
              <a:defRPr sz="1828">
                <a:latin typeface="Helvetica Neue"/>
                <a:ea typeface="Helvetica Neue"/>
                <a:cs typeface="Helvetica Neue"/>
                <a:sym typeface="Helvetica Neue"/>
              </a:defRPr>
            </a:lvl1pPr>
            <a:lvl2pPr marL="0" indent="0">
              <a:spcBef>
                <a:spcPts val="0"/>
              </a:spcBef>
              <a:buSzTx/>
              <a:buFontTx/>
              <a:buNone/>
              <a:defRPr sz="1828">
                <a:latin typeface="Helvetica Neue"/>
                <a:ea typeface="Helvetica Neue"/>
                <a:cs typeface="Helvetica Neue"/>
                <a:sym typeface="Helvetica Neue"/>
              </a:defRPr>
            </a:lvl2pPr>
            <a:lvl3pPr marL="0" indent="0">
              <a:spcBef>
                <a:spcPts val="0"/>
              </a:spcBef>
              <a:buSzTx/>
              <a:buFontTx/>
              <a:buNone/>
              <a:defRPr sz="1828">
                <a:latin typeface="Helvetica Neue"/>
                <a:ea typeface="Helvetica Neue"/>
                <a:cs typeface="Helvetica Neue"/>
                <a:sym typeface="Helvetica Neue"/>
              </a:defRPr>
            </a:lvl3pPr>
            <a:lvl4pPr marL="0" indent="0">
              <a:spcBef>
                <a:spcPts val="0"/>
              </a:spcBef>
              <a:buSzTx/>
              <a:buFontTx/>
              <a:buNone/>
              <a:defRPr sz="1828">
                <a:latin typeface="Helvetica Neue"/>
                <a:ea typeface="Helvetica Neue"/>
                <a:cs typeface="Helvetica Neue"/>
                <a:sym typeface="Helvetica Neue"/>
              </a:defRPr>
            </a:lvl4pPr>
            <a:lvl5pPr marL="0" indent="0">
              <a:spcBef>
                <a:spcPts val="0"/>
              </a:spcBef>
              <a:buSzTx/>
              <a:buFontTx/>
              <a:buNone/>
              <a:defRPr sz="1828">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pPr defTabSz="410751" hangingPunct="0">
              <a:defRPr/>
            </a:pPr>
            <a:fld id="{86CB4B4D-7CA3-9044-876B-883B54F8677D}" type="slidenum">
              <a:rPr lang="en-US" kern="0" smtClean="0">
                <a:solidFill>
                  <a:srgbClr val="000000"/>
                </a:solidFill>
              </a:rPr>
              <a:pPr defTabSz="410751" hangingPunct="0">
                <a:defRPr/>
              </a:pPr>
              <a:t>‹#›</a:t>
            </a:fld>
            <a:endParaRPr lang="en-US" kern="0">
              <a:solidFill>
                <a:srgbClr val="000000"/>
              </a:solidFill>
            </a:endParaRPr>
          </a:p>
        </p:txBody>
      </p:sp>
    </p:spTree>
    <p:extLst>
      <p:ext uri="{BB962C8B-B14F-4D97-AF65-F5344CB8AC3E}">
        <p14:creationId xmlns:p14="http://schemas.microsoft.com/office/powerpoint/2010/main" val="300795042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reserve="1">
  <p:cSld name="Title, Bullets &amp; Photo">
    <p:spTree>
      <p:nvGrpSpPr>
        <p:cNvPr id="1" name=""/>
        <p:cNvGrpSpPr/>
        <p:nvPr/>
      </p:nvGrpSpPr>
      <p:grpSpPr>
        <a:xfrm>
          <a:off x="0" y="0"/>
          <a:ext cx="0" cy="0"/>
          <a:chOff x="0" y="0"/>
          <a:chExt cx="0" cy="0"/>
        </a:xfrm>
      </p:grpSpPr>
      <p:sp>
        <p:nvSpPr>
          <p:cNvPr id="69" name="Line"/>
          <p:cNvSpPr/>
          <p:nvPr/>
        </p:nvSpPr>
        <p:spPr>
          <a:xfrm>
            <a:off x="535781" y="1384102"/>
            <a:ext cx="4756307" cy="94"/>
          </a:xfrm>
          <a:prstGeom prst="line">
            <a:avLst/>
          </a:prstGeom>
          <a:ln w="12700">
            <a:solidFill>
              <a:srgbClr val="9A9A9A"/>
            </a:solidFill>
            <a:miter lim="400000"/>
          </a:ln>
        </p:spPr>
        <p:txBody>
          <a:bodyPr lIns="35719" tIns="35719" rIns="35719" bIns="35719" anchor="ctr"/>
          <a:lstStyle/>
          <a:p>
            <a:pPr marL="0" marR="0" lvl="0" indent="0" algn="l" defTabSz="321457"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844"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70" name="Image"/>
          <p:cNvSpPr>
            <a:spLocks noGrp="1"/>
          </p:cNvSpPr>
          <p:nvPr>
            <p:ph type="pic" idx="21"/>
          </p:nvPr>
        </p:nvSpPr>
        <p:spPr>
          <a:xfrm>
            <a:off x="6072188" y="-107156"/>
            <a:ext cx="6238875" cy="6965156"/>
          </a:xfrm>
          <a:prstGeom prst="rect">
            <a:avLst/>
          </a:prstGeom>
        </p:spPr>
        <p:txBody>
          <a:bodyPr lIns="91439" tIns="45719" rIns="91439" bIns="45719">
            <a:noAutofit/>
          </a:bodyPr>
          <a:lstStyle/>
          <a:p>
            <a:endParaRPr/>
          </a:p>
        </p:txBody>
      </p:sp>
      <p:sp>
        <p:nvSpPr>
          <p:cNvPr id="71" name="Title Text"/>
          <p:cNvSpPr txBox="1">
            <a:spLocks noGrp="1"/>
          </p:cNvSpPr>
          <p:nvPr>
            <p:ph type="title"/>
          </p:nvPr>
        </p:nvSpPr>
        <p:spPr>
          <a:xfrm>
            <a:off x="535781" y="232172"/>
            <a:ext cx="4762500" cy="982266"/>
          </a:xfrm>
          <a:prstGeom prst="rect">
            <a:avLst/>
          </a:prstGeom>
        </p:spPr>
        <p:txBody>
          <a:bodyPr/>
          <a:lstStyle/>
          <a:p>
            <a:r>
              <a:t>Title Text</a:t>
            </a:r>
          </a:p>
        </p:txBody>
      </p:sp>
      <p:sp>
        <p:nvSpPr>
          <p:cNvPr id="72" name="Body Level One…"/>
          <p:cNvSpPr txBox="1">
            <a:spLocks noGrp="1"/>
          </p:cNvSpPr>
          <p:nvPr>
            <p:ph type="body" sz="half" idx="1"/>
          </p:nvPr>
        </p:nvSpPr>
        <p:spPr>
          <a:xfrm>
            <a:off x="535781" y="1562695"/>
            <a:ext cx="4762500" cy="4688086"/>
          </a:xfrm>
          <a:prstGeom prst="rect">
            <a:avLst/>
          </a:prstGeom>
        </p:spPr>
        <p:txBody>
          <a:bodyPr/>
          <a:lstStyle>
            <a:lvl1pPr marL="232164" indent="-232164">
              <a:spcBef>
                <a:spcPts val="2109"/>
              </a:spcBef>
              <a:defRPr sz="1828">
                <a:latin typeface="Helvetica Neue"/>
                <a:ea typeface="Helvetica Neue"/>
                <a:cs typeface="Helvetica Neue"/>
                <a:sym typeface="Helvetica Neue"/>
              </a:defRPr>
            </a:lvl1pPr>
            <a:lvl2pPr marL="464327" indent="-232164">
              <a:spcBef>
                <a:spcPts val="2109"/>
              </a:spcBef>
              <a:defRPr sz="1828">
                <a:latin typeface="Helvetica Neue"/>
                <a:ea typeface="Helvetica Neue"/>
                <a:cs typeface="Helvetica Neue"/>
                <a:sym typeface="Helvetica Neue"/>
              </a:defRPr>
            </a:lvl2pPr>
            <a:lvl3pPr marL="696491" indent="-232164">
              <a:spcBef>
                <a:spcPts val="2109"/>
              </a:spcBef>
              <a:defRPr sz="1828">
                <a:latin typeface="Helvetica Neue"/>
                <a:ea typeface="Helvetica Neue"/>
                <a:cs typeface="Helvetica Neue"/>
                <a:sym typeface="Helvetica Neue"/>
              </a:defRPr>
            </a:lvl3pPr>
            <a:lvl4pPr marL="928654" indent="-232164">
              <a:spcBef>
                <a:spcPts val="2109"/>
              </a:spcBef>
              <a:defRPr sz="1828">
                <a:latin typeface="Helvetica Neue"/>
                <a:ea typeface="Helvetica Neue"/>
                <a:cs typeface="Helvetica Neue"/>
                <a:sym typeface="Helvetica Neue"/>
              </a:defRPr>
            </a:lvl4pPr>
            <a:lvl5pPr marL="1160818" indent="-232164">
              <a:spcBef>
                <a:spcPts val="2109"/>
              </a:spcBef>
              <a:defRPr sz="1828">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3" name="Slide Number"/>
          <p:cNvSpPr txBox="1">
            <a:spLocks noGrp="1"/>
          </p:cNvSpPr>
          <p:nvPr>
            <p:ph type="sldNum" sz="quarter" idx="2"/>
          </p:nvPr>
        </p:nvSpPr>
        <p:spPr>
          <a:xfrm>
            <a:off x="478822" y="6425362"/>
            <a:ext cx="256480" cy="254044"/>
          </a:xfrm>
          <a:prstGeom prst="rect">
            <a:avLst/>
          </a:prstGeom>
        </p:spPr>
        <p:txBody>
          <a:bodyPr/>
          <a:lstStyle>
            <a:lvl1pPr algn="l"/>
          </a:lstStyle>
          <a:p>
            <a:pPr defTabSz="410751" hangingPunct="0">
              <a:defRPr/>
            </a:pPr>
            <a:fld id="{86CB4B4D-7CA3-9044-876B-883B54F8677D}" type="slidenum">
              <a:rPr lang="en-US" kern="0" smtClean="0">
                <a:solidFill>
                  <a:srgbClr val="000000"/>
                </a:solidFill>
              </a:rPr>
              <a:pPr defTabSz="410751" hangingPunct="0">
                <a:defRPr/>
              </a:pPr>
              <a:t>‹#›</a:t>
            </a:fld>
            <a:endParaRPr lang="en-US" kern="0">
              <a:solidFill>
                <a:srgbClr val="000000"/>
              </a:solidFill>
            </a:endParaRPr>
          </a:p>
        </p:txBody>
      </p:sp>
    </p:spTree>
    <p:extLst>
      <p:ext uri="{BB962C8B-B14F-4D97-AF65-F5344CB8AC3E}">
        <p14:creationId xmlns:p14="http://schemas.microsoft.com/office/powerpoint/2010/main" val="90517588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reserve="1">
  <p:cSld name="Bullets">
    <p:spTree>
      <p:nvGrpSpPr>
        <p:cNvPr id="1" name=""/>
        <p:cNvGrpSpPr/>
        <p:nvPr/>
      </p:nvGrpSpPr>
      <p:grpSpPr>
        <a:xfrm>
          <a:off x="0" y="0"/>
          <a:ext cx="0" cy="0"/>
          <a:chOff x="0" y="0"/>
          <a:chExt cx="0" cy="0"/>
        </a:xfrm>
      </p:grpSpPr>
      <p:sp>
        <p:nvSpPr>
          <p:cNvPr id="80" name="Body Level One…"/>
          <p:cNvSpPr txBox="1">
            <a:spLocks noGrp="1"/>
          </p:cNvSpPr>
          <p:nvPr>
            <p:ph type="body" idx="1"/>
          </p:nvPr>
        </p:nvSpPr>
        <p:spPr>
          <a:xfrm>
            <a:off x="833437" y="625078"/>
            <a:ext cx="10513219" cy="559891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 name="Slide Number"/>
          <p:cNvSpPr txBox="1">
            <a:spLocks noGrp="1"/>
          </p:cNvSpPr>
          <p:nvPr>
            <p:ph type="sldNum" sz="quarter" idx="2"/>
          </p:nvPr>
        </p:nvSpPr>
        <p:spPr>
          <a:prstGeom prst="rect">
            <a:avLst/>
          </a:prstGeom>
        </p:spPr>
        <p:txBody>
          <a:bodyPr/>
          <a:lstStyle/>
          <a:p>
            <a:pPr defTabSz="410751" hangingPunct="0">
              <a:defRPr/>
            </a:pPr>
            <a:fld id="{86CB4B4D-7CA3-9044-876B-883B54F8677D}" type="slidenum">
              <a:rPr lang="en-US" kern="0" smtClean="0">
                <a:solidFill>
                  <a:srgbClr val="000000"/>
                </a:solidFill>
              </a:rPr>
              <a:pPr defTabSz="410751" hangingPunct="0">
                <a:defRPr/>
              </a:pPr>
              <a:t>‹#›</a:t>
            </a:fld>
            <a:endParaRPr lang="en-US" kern="0">
              <a:solidFill>
                <a:srgbClr val="000000"/>
              </a:solidFill>
            </a:endParaRPr>
          </a:p>
        </p:txBody>
      </p:sp>
    </p:spTree>
    <p:extLst>
      <p:ext uri="{BB962C8B-B14F-4D97-AF65-F5344CB8AC3E}">
        <p14:creationId xmlns:p14="http://schemas.microsoft.com/office/powerpoint/2010/main" val="425524821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reserve="1">
  <p:cSld name="Photo - 3 Up">
    <p:spTree>
      <p:nvGrpSpPr>
        <p:cNvPr id="1" name=""/>
        <p:cNvGrpSpPr/>
        <p:nvPr/>
      </p:nvGrpSpPr>
      <p:grpSpPr>
        <a:xfrm>
          <a:off x="0" y="0"/>
          <a:ext cx="0" cy="0"/>
          <a:chOff x="0" y="0"/>
          <a:chExt cx="0" cy="0"/>
        </a:xfrm>
      </p:grpSpPr>
      <p:sp>
        <p:nvSpPr>
          <p:cNvPr id="88" name="Line"/>
          <p:cNvSpPr/>
          <p:nvPr/>
        </p:nvSpPr>
        <p:spPr>
          <a:xfrm flipH="1">
            <a:off x="8489154" y="357188"/>
            <a:ext cx="120" cy="5607866"/>
          </a:xfrm>
          <a:prstGeom prst="line">
            <a:avLst/>
          </a:prstGeom>
          <a:ln w="12700">
            <a:solidFill>
              <a:srgbClr val="9A9A9A"/>
            </a:solidFill>
            <a:miter lim="400000"/>
          </a:ln>
        </p:spPr>
        <p:txBody>
          <a:bodyPr lIns="35719" tIns="35719" rIns="35719" bIns="35719" anchor="ctr"/>
          <a:lstStyle/>
          <a:p>
            <a:pPr marL="0" marR="0" lvl="0" indent="0" algn="l" defTabSz="321457"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844"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89" name="Line"/>
          <p:cNvSpPr/>
          <p:nvPr/>
        </p:nvSpPr>
        <p:spPr>
          <a:xfrm>
            <a:off x="8489153" y="3138786"/>
            <a:ext cx="3232972" cy="41"/>
          </a:xfrm>
          <a:prstGeom prst="line">
            <a:avLst/>
          </a:prstGeom>
          <a:ln w="12700">
            <a:solidFill>
              <a:srgbClr val="9A9A9A"/>
            </a:solidFill>
            <a:miter lim="400000"/>
          </a:ln>
        </p:spPr>
        <p:txBody>
          <a:bodyPr lIns="35719" tIns="35719" rIns="35719" bIns="35719" anchor="ctr"/>
          <a:lstStyle/>
          <a:p>
            <a:pPr marL="0" marR="0" lvl="0" indent="0" algn="l" defTabSz="321457"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844"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90" name="Image"/>
          <p:cNvSpPr>
            <a:spLocks noGrp="1"/>
          </p:cNvSpPr>
          <p:nvPr>
            <p:ph type="pic" sz="half" idx="21"/>
          </p:nvPr>
        </p:nvSpPr>
        <p:spPr>
          <a:xfrm>
            <a:off x="8595011" y="3223679"/>
            <a:ext cx="6099998" cy="3053954"/>
          </a:xfrm>
          <a:prstGeom prst="rect">
            <a:avLst/>
          </a:prstGeom>
        </p:spPr>
        <p:txBody>
          <a:bodyPr lIns="91439" tIns="45719" rIns="91439" bIns="45719">
            <a:noAutofit/>
          </a:bodyPr>
          <a:lstStyle/>
          <a:p>
            <a:endParaRPr/>
          </a:p>
        </p:txBody>
      </p:sp>
      <p:sp>
        <p:nvSpPr>
          <p:cNvPr id="91" name="Image"/>
          <p:cNvSpPr>
            <a:spLocks noGrp="1"/>
          </p:cNvSpPr>
          <p:nvPr>
            <p:ph type="pic" sz="quarter" idx="22"/>
          </p:nvPr>
        </p:nvSpPr>
        <p:spPr>
          <a:xfrm>
            <a:off x="8608219" y="-71438"/>
            <a:ext cx="3155156" cy="3518297"/>
          </a:xfrm>
          <a:prstGeom prst="rect">
            <a:avLst/>
          </a:prstGeom>
        </p:spPr>
        <p:txBody>
          <a:bodyPr lIns="91439" tIns="45719" rIns="91439" bIns="45719">
            <a:noAutofit/>
          </a:bodyPr>
          <a:lstStyle/>
          <a:p>
            <a:endParaRPr/>
          </a:p>
        </p:txBody>
      </p:sp>
      <p:sp>
        <p:nvSpPr>
          <p:cNvPr id="92" name="Image"/>
          <p:cNvSpPr>
            <a:spLocks noGrp="1"/>
          </p:cNvSpPr>
          <p:nvPr>
            <p:ph type="pic" idx="23"/>
          </p:nvPr>
        </p:nvSpPr>
        <p:spPr>
          <a:xfrm>
            <a:off x="-750094" y="330399"/>
            <a:ext cx="10358438" cy="5662964"/>
          </a:xfrm>
          <a:prstGeom prst="rect">
            <a:avLst/>
          </a:prstGeom>
        </p:spPr>
        <p:txBody>
          <a:bodyPr lIns="91439" tIns="45719" rIns="91439" bIns="45719">
            <a:noAutofit/>
          </a:bodyPr>
          <a:lstStyle/>
          <a:p>
            <a:endParaRPr/>
          </a:p>
        </p:txBody>
      </p:sp>
      <p:sp>
        <p:nvSpPr>
          <p:cNvPr id="93" name="Body Level One…"/>
          <p:cNvSpPr txBox="1">
            <a:spLocks noGrp="1"/>
          </p:cNvSpPr>
          <p:nvPr>
            <p:ph type="body" sz="quarter" idx="1"/>
          </p:nvPr>
        </p:nvSpPr>
        <p:spPr>
          <a:xfrm>
            <a:off x="488156" y="6090047"/>
            <a:ext cx="7846219" cy="660797"/>
          </a:xfrm>
          <a:prstGeom prst="rect">
            <a:avLst/>
          </a:prstGeom>
        </p:spPr>
        <p:txBody>
          <a:bodyPr/>
          <a:lstStyle>
            <a:lvl1pPr marL="0" indent="0">
              <a:spcBef>
                <a:spcPts val="0"/>
              </a:spcBef>
              <a:buSzTx/>
              <a:buFontTx/>
              <a:buNone/>
              <a:defRPr sz="1828">
                <a:latin typeface="Helvetica Neue"/>
                <a:ea typeface="Helvetica Neue"/>
                <a:cs typeface="Helvetica Neue"/>
                <a:sym typeface="Helvetica Neue"/>
              </a:defRPr>
            </a:lvl1pPr>
            <a:lvl2pPr marL="0" indent="0">
              <a:spcBef>
                <a:spcPts val="0"/>
              </a:spcBef>
              <a:buSzTx/>
              <a:buFontTx/>
              <a:buNone/>
              <a:defRPr sz="1828">
                <a:latin typeface="Helvetica Neue"/>
                <a:ea typeface="Helvetica Neue"/>
                <a:cs typeface="Helvetica Neue"/>
                <a:sym typeface="Helvetica Neue"/>
              </a:defRPr>
            </a:lvl2pPr>
            <a:lvl3pPr marL="0" indent="0">
              <a:spcBef>
                <a:spcPts val="0"/>
              </a:spcBef>
              <a:buSzTx/>
              <a:buFontTx/>
              <a:buNone/>
              <a:defRPr sz="1828">
                <a:latin typeface="Helvetica Neue"/>
                <a:ea typeface="Helvetica Neue"/>
                <a:cs typeface="Helvetica Neue"/>
                <a:sym typeface="Helvetica Neue"/>
              </a:defRPr>
            </a:lvl3pPr>
            <a:lvl4pPr marL="0" indent="0">
              <a:spcBef>
                <a:spcPts val="0"/>
              </a:spcBef>
              <a:buSzTx/>
              <a:buFontTx/>
              <a:buNone/>
              <a:defRPr sz="1828">
                <a:latin typeface="Helvetica Neue"/>
                <a:ea typeface="Helvetica Neue"/>
                <a:cs typeface="Helvetica Neue"/>
                <a:sym typeface="Helvetica Neue"/>
              </a:defRPr>
            </a:lvl4pPr>
            <a:lvl5pPr marL="0" indent="0">
              <a:spcBef>
                <a:spcPts val="0"/>
              </a:spcBef>
              <a:buSzTx/>
              <a:buFontTx/>
              <a:buNone/>
              <a:defRPr sz="1828">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pPr defTabSz="410751" hangingPunct="0">
              <a:defRPr/>
            </a:pPr>
            <a:fld id="{86CB4B4D-7CA3-9044-876B-883B54F8677D}" type="slidenum">
              <a:rPr lang="en-US" kern="0" smtClean="0">
                <a:solidFill>
                  <a:srgbClr val="000000"/>
                </a:solidFill>
              </a:rPr>
              <a:pPr defTabSz="410751" hangingPunct="0">
                <a:defRPr/>
              </a:pPr>
              <a:t>‹#›</a:t>
            </a:fld>
            <a:endParaRPr lang="en-US" kern="0">
              <a:solidFill>
                <a:srgbClr val="000000"/>
              </a:solidFill>
            </a:endParaRPr>
          </a:p>
        </p:txBody>
      </p:sp>
    </p:spTree>
    <p:extLst>
      <p:ext uri="{BB962C8B-B14F-4D97-AF65-F5344CB8AC3E}">
        <p14:creationId xmlns:p14="http://schemas.microsoft.com/office/powerpoint/2010/main" val="188891823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reserve="1">
  <p:cSld name="Quote">
    <p:spTree>
      <p:nvGrpSpPr>
        <p:cNvPr id="1" name=""/>
        <p:cNvGrpSpPr/>
        <p:nvPr/>
      </p:nvGrpSpPr>
      <p:grpSpPr>
        <a:xfrm>
          <a:off x="0" y="0"/>
          <a:ext cx="0" cy="0"/>
          <a:chOff x="0" y="0"/>
          <a:chExt cx="0" cy="0"/>
        </a:xfrm>
      </p:grpSpPr>
      <p:sp>
        <p:nvSpPr>
          <p:cNvPr id="101" name="–Johnny Appleseed"/>
          <p:cNvSpPr txBox="1">
            <a:spLocks noGrp="1"/>
          </p:cNvSpPr>
          <p:nvPr>
            <p:ph type="body" sz="quarter" idx="21"/>
          </p:nvPr>
        </p:nvSpPr>
        <p:spPr>
          <a:xfrm>
            <a:off x="1190625" y="4473773"/>
            <a:ext cx="9810750" cy="383888"/>
          </a:xfrm>
          <a:prstGeom prst="rect">
            <a:avLst/>
          </a:prstGeom>
        </p:spPr>
        <p:txBody>
          <a:bodyPr>
            <a:spAutoFit/>
          </a:bodyPr>
          <a:lstStyle>
            <a:lvl1pPr marL="0" indent="0" algn="ctr" defTabSz="321457">
              <a:spcBef>
                <a:spcPts val="0"/>
              </a:spcBef>
              <a:buSzTx/>
              <a:buFontTx/>
              <a:buNone/>
              <a:defRPr sz="1828">
                <a:solidFill>
                  <a:srgbClr val="000000"/>
                </a:solidFill>
                <a:latin typeface="Helvetica Neue Medium"/>
                <a:ea typeface="Helvetica Neue Medium"/>
                <a:cs typeface="Helvetica Neue Medium"/>
                <a:sym typeface="Helvetica Neue Medium"/>
              </a:defRPr>
            </a:lvl1pPr>
          </a:lstStyle>
          <a:p>
            <a:r>
              <a:t>–Johnny Appleseed</a:t>
            </a:r>
          </a:p>
        </p:txBody>
      </p:sp>
      <p:sp>
        <p:nvSpPr>
          <p:cNvPr id="102" name="“Type a quote here.”"/>
          <p:cNvSpPr txBox="1">
            <a:spLocks noGrp="1"/>
          </p:cNvSpPr>
          <p:nvPr>
            <p:ph type="body" sz="quarter" idx="22"/>
          </p:nvPr>
        </p:nvSpPr>
        <p:spPr>
          <a:xfrm>
            <a:off x="1190625" y="3000596"/>
            <a:ext cx="9810750" cy="535339"/>
          </a:xfrm>
          <a:prstGeom prst="rect">
            <a:avLst/>
          </a:prstGeom>
        </p:spPr>
        <p:txBody>
          <a:bodyPr anchor="ctr">
            <a:spAutoFit/>
          </a:bodyPr>
          <a:lstStyle>
            <a:lvl1pPr marL="0" indent="0" algn="ctr" defTabSz="321457">
              <a:spcBef>
                <a:spcPts val="1687"/>
              </a:spcBef>
              <a:buSzTx/>
              <a:buFontTx/>
              <a:buNone/>
              <a:defRPr sz="2812"/>
            </a:lvl1pPr>
          </a:lstStyle>
          <a:p>
            <a:r>
              <a:t>“Type a quote here.”</a:t>
            </a:r>
          </a:p>
        </p:txBody>
      </p:sp>
      <p:sp>
        <p:nvSpPr>
          <p:cNvPr id="103" name="Slide Number"/>
          <p:cNvSpPr txBox="1">
            <a:spLocks noGrp="1"/>
          </p:cNvSpPr>
          <p:nvPr>
            <p:ph type="sldNum" sz="quarter" idx="2"/>
          </p:nvPr>
        </p:nvSpPr>
        <p:spPr>
          <a:prstGeom prst="rect">
            <a:avLst/>
          </a:prstGeom>
        </p:spPr>
        <p:txBody>
          <a:bodyPr/>
          <a:lstStyle/>
          <a:p>
            <a:pPr defTabSz="410751" hangingPunct="0">
              <a:defRPr/>
            </a:pPr>
            <a:fld id="{86CB4B4D-7CA3-9044-876B-883B54F8677D}" type="slidenum">
              <a:rPr lang="en-US" kern="0" smtClean="0">
                <a:solidFill>
                  <a:srgbClr val="000000"/>
                </a:solidFill>
              </a:rPr>
              <a:pPr defTabSz="410751" hangingPunct="0">
                <a:defRPr/>
              </a:pPr>
              <a:t>‹#›</a:t>
            </a:fld>
            <a:endParaRPr lang="en-US" kern="0">
              <a:solidFill>
                <a:srgbClr val="000000"/>
              </a:solidFill>
            </a:endParaRPr>
          </a:p>
        </p:txBody>
      </p:sp>
    </p:spTree>
    <p:extLst>
      <p:ext uri="{BB962C8B-B14F-4D97-AF65-F5344CB8AC3E}">
        <p14:creationId xmlns:p14="http://schemas.microsoft.com/office/powerpoint/2010/main" val="199412781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reserve="1">
  <p:cSld name="Photo">
    <p:spTree>
      <p:nvGrpSpPr>
        <p:cNvPr id="1" name=""/>
        <p:cNvGrpSpPr/>
        <p:nvPr/>
      </p:nvGrpSpPr>
      <p:grpSpPr>
        <a:xfrm>
          <a:off x="0" y="0"/>
          <a:ext cx="0" cy="0"/>
          <a:chOff x="0" y="0"/>
          <a:chExt cx="0" cy="0"/>
        </a:xfrm>
      </p:grpSpPr>
      <p:sp>
        <p:nvSpPr>
          <p:cNvPr id="110" name="Image"/>
          <p:cNvSpPr>
            <a:spLocks noGrp="1"/>
          </p:cNvSpPr>
          <p:nvPr>
            <p:ph type="pic" idx="21"/>
          </p:nvPr>
        </p:nvSpPr>
        <p:spPr>
          <a:xfrm>
            <a:off x="-166687" y="0"/>
            <a:ext cx="12537281" cy="6858000"/>
          </a:xfrm>
          <a:prstGeom prst="rect">
            <a:avLst/>
          </a:prstGeom>
        </p:spPr>
        <p:txBody>
          <a:bodyPr lIns="91439" tIns="45719" rIns="91439" bIns="45719">
            <a:noAutofit/>
          </a:bodyPr>
          <a:lstStyle/>
          <a:p>
            <a:endParaRPr/>
          </a:p>
        </p:txBody>
      </p:sp>
      <p:sp>
        <p:nvSpPr>
          <p:cNvPr id="111" name="Slide Number"/>
          <p:cNvSpPr txBox="1">
            <a:spLocks noGrp="1"/>
          </p:cNvSpPr>
          <p:nvPr>
            <p:ph type="sldNum" sz="quarter" idx="2"/>
          </p:nvPr>
        </p:nvSpPr>
        <p:spPr>
          <a:prstGeom prst="rect">
            <a:avLst/>
          </a:prstGeom>
        </p:spPr>
        <p:txBody>
          <a:bodyPr/>
          <a:lstStyle/>
          <a:p>
            <a:pPr defTabSz="410751" hangingPunct="0">
              <a:defRPr/>
            </a:pPr>
            <a:fld id="{86CB4B4D-7CA3-9044-876B-883B54F8677D}" type="slidenum">
              <a:rPr lang="en-US" kern="0" smtClean="0">
                <a:solidFill>
                  <a:srgbClr val="000000"/>
                </a:solidFill>
              </a:rPr>
              <a:pPr defTabSz="410751" hangingPunct="0">
                <a:defRPr/>
              </a:pPr>
              <a:t>‹#›</a:t>
            </a:fld>
            <a:endParaRPr lang="en-US" kern="0">
              <a:solidFill>
                <a:srgbClr val="000000"/>
              </a:solidFill>
            </a:endParaRPr>
          </a:p>
        </p:txBody>
      </p:sp>
    </p:spTree>
    <p:extLst>
      <p:ext uri="{BB962C8B-B14F-4D97-AF65-F5344CB8AC3E}">
        <p14:creationId xmlns:p14="http://schemas.microsoft.com/office/powerpoint/2010/main" val="139854177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reserve="1">
  <p:cSld name="1_Title &amp; Bullets">
    <p:spTree>
      <p:nvGrpSpPr>
        <p:cNvPr id="1" name=""/>
        <p:cNvGrpSpPr/>
        <p:nvPr/>
      </p:nvGrpSpPr>
      <p:grpSpPr>
        <a:xfrm>
          <a:off x="0" y="0"/>
          <a:ext cx="0" cy="0"/>
          <a:chOff x="0" y="0"/>
          <a:chExt cx="0" cy="0"/>
        </a:xfrm>
      </p:grpSpPr>
      <p:sp>
        <p:nvSpPr>
          <p:cNvPr id="125" name="Title Text"/>
          <p:cNvSpPr txBox="1">
            <a:spLocks noGrp="1"/>
          </p:cNvSpPr>
          <p:nvPr>
            <p:ph type="title"/>
          </p:nvPr>
        </p:nvSpPr>
        <p:spPr>
          <a:xfrm>
            <a:off x="1190625" y="178594"/>
            <a:ext cx="9810750" cy="1714500"/>
          </a:xfrm>
          <a:prstGeom prst="rect">
            <a:avLst/>
          </a:prstGeom>
        </p:spPr>
        <p:txBody>
          <a:bodyPr anchor="ctr">
            <a:noAutofit/>
          </a:bodyPr>
          <a:lstStyle>
            <a:lvl1pPr algn="ctr">
              <a:defRPr sz="5906">
                <a:latin typeface="Gill Sans"/>
                <a:ea typeface="Gill Sans"/>
                <a:cs typeface="Gill Sans"/>
                <a:sym typeface="Gill Sans"/>
              </a:defRPr>
            </a:lvl1pPr>
          </a:lstStyle>
          <a:p>
            <a:r>
              <a:t>Title Text</a:t>
            </a:r>
          </a:p>
        </p:txBody>
      </p:sp>
      <p:sp>
        <p:nvSpPr>
          <p:cNvPr id="126" name="Body Level One…"/>
          <p:cNvSpPr txBox="1">
            <a:spLocks noGrp="1"/>
          </p:cNvSpPr>
          <p:nvPr>
            <p:ph type="body" idx="1"/>
          </p:nvPr>
        </p:nvSpPr>
        <p:spPr>
          <a:xfrm>
            <a:off x="1190625" y="1946672"/>
            <a:ext cx="9810750" cy="4018359"/>
          </a:xfrm>
          <a:prstGeom prst="rect">
            <a:avLst/>
          </a:prstGeom>
        </p:spPr>
        <p:txBody>
          <a:bodyPr anchor="ctr">
            <a:noAutofit/>
          </a:bodyPr>
          <a:lstStyle>
            <a:lvl1pPr marL="625056" indent="-401822">
              <a:spcBef>
                <a:spcPts val="1687"/>
              </a:spcBef>
              <a:buSzPct val="171000"/>
              <a:buFontTx/>
              <a:defRPr sz="2953">
                <a:solidFill>
                  <a:srgbClr val="000000"/>
                </a:solidFill>
                <a:latin typeface="Gill Sans"/>
                <a:ea typeface="Gill Sans"/>
                <a:cs typeface="Gill Sans"/>
                <a:sym typeface="Gill Sans"/>
              </a:defRPr>
            </a:lvl1pPr>
            <a:lvl2pPr marL="937584" indent="-401822">
              <a:spcBef>
                <a:spcPts val="1687"/>
              </a:spcBef>
              <a:buSzPct val="171000"/>
              <a:buFontTx/>
              <a:defRPr sz="2953">
                <a:solidFill>
                  <a:srgbClr val="000000"/>
                </a:solidFill>
                <a:latin typeface="Gill Sans"/>
                <a:ea typeface="Gill Sans"/>
                <a:cs typeface="Gill Sans"/>
                <a:sym typeface="Gill Sans"/>
              </a:defRPr>
            </a:lvl2pPr>
            <a:lvl3pPr marL="1250112" indent="-401822">
              <a:spcBef>
                <a:spcPts val="1687"/>
              </a:spcBef>
              <a:buSzPct val="171000"/>
              <a:buFontTx/>
              <a:defRPr sz="2953">
                <a:solidFill>
                  <a:srgbClr val="000000"/>
                </a:solidFill>
                <a:latin typeface="Gill Sans"/>
                <a:ea typeface="Gill Sans"/>
                <a:cs typeface="Gill Sans"/>
                <a:sym typeface="Gill Sans"/>
              </a:defRPr>
            </a:lvl3pPr>
            <a:lvl4pPr marL="1562640" indent="-401822">
              <a:spcBef>
                <a:spcPts val="1687"/>
              </a:spcBef>
              <a:buSzPct val="171000"/>
              <a:buFontTx/>
              <a:defRPr sz="2953">
                <a:solidFill>
                  <a:srgbClr val="000000"/>
                </a:solidFill>
                <a:latin typeface="Gill Sans"/>
                <a:ea typeface="Gill Sans"/>
                <a:cs typeface="Gill Sans"/>
                <a:sym typeface="Gill Sans"/>
              </a:defRPr>
            </a:lvl4pPr>
            <a:lvl5pPr marL="1875168" indent="-401822">
              <a:spcBef>
                <a:spcPts val="1687"/>
              </a:spcBef>
              <a:buSzPct val="171000"/>
              <a:buFontTx/>
              <a:defRPr sz="2953">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7" name="Slide Number"/>
          <p:cNvSpPr txBox="1">
            <a:spLocks noGrp="1"/>
          </p:cNvSpPr>
          <p:nvPr>
            <p:ph type="sldNum" sz="quarter" idx="2"/>
          </p:nvPr>
        </p:nvSpPr>
        <p:spPr>
          <a:xfrm>
            <a:off x="5944173" y="6509742"/>
            <a:ext cx="291748" cy="297389"/>
          </a:xfrm>
          <a:prstGeom prst="rect">
            <a:avLst/>
          </a:prstGeom>
        </p:spPr>
        <p:txBody>
          <a:bodyPr anchor="t"/>
          <a:lstStyle>
            <a:lvl1pPr algn="ctr">
              <a:defRPr sz="1266">
                <a:latin typeface="Gill Sans"/>
                <a:ea typeface="Gill Sans"/>
                <a:cs typeface="Gill Sans"/>
                <a:sym typeface="Gill Sans"/>
              </a:defRPr>
            </a:lvl1pPr>
          </a:lstStyle>
          <a:p>
            <a:pPr defTabSz="410751" hangingPunct="0">
              <a:defRPr/>
            </a:pPr>
            <a:fld id="{86CB4B4D-7CA3-9044-876B-883B54F8677D}" type="slidenum">
              <a:rPr lang="en-US" kern="0" smtClean="0">
                <a:solidFill>
                  <a:srgbClr val="000000"/>
                </a:solidFill>
              </a:rPr>
              <a:pPr defTabSz="410751" hangingPunct="0">
                <a:defRPr/>
              </a:pPr>
              <a:t>‹#›</a:t>
            </a:fld>
            <a:endParaRPr lang="en-US" kern="0">
              <a:solidFill>
                <a:srgbClr val="000000"/>
              </a:solidFill>
            </a:endParaRPr>
          </a:p>
        </p:txBody>
      </p:sp>
    </p:spTree>
    <p:extLst>
      <p:ext uri="{BB962C8B-B14F-4D97-AF65-F5344CB8AC3E}">
        <p14:creationId xmlns:p14="http://schemas.microsoft.com/office/powerpoint/2010/main" val="305624419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reserve="1">
  <p:cSld name="1_Title - Top">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1190625" y="178594"/>
            <a:ext cx="9810750" cy="1714500"/>
          </a:xfrm>
          <a:prstGeom prst="rect">
            <a:avLst/>
          </a:prstGeom>
        </p:spPr>
        <p:txBody>
          <a:bodyPr anchor="ctr">
            <a:noAutofit/>
          </a:bodyPr>
          <a:lstStyle>
            <a:lvl1pPr algn="ctr">
              <a:defRPr sz="5906">
                <a:latin typeface="Gill Sans"/>
                <a:ea typeface="Gill Sans"/>
                <a:cs typeface="Gill Sans"/>
                <a:sym typeface="Gill Sans"/>
              </a:defRPr>
            </a:lvl1pPr>
          </a:lstStyle>
          <a:p>
            <a:r>
              <a:t>Title Text</a:t>
            </a:r>
          </a:p>
        </p:txBody>
      </p:sp>
      <p:sp>
        <p:nvSpPr>
          <p:cNvPr id="135" name="Slide Number"/>
          <p:cNvSpPr txBox="1">
            <a:spLocks noGrp="1"/>
          </p:cNvSpPr>
          <p:nvPr>
            <p:ph type="sldNum" sz="quarter" idx="2"/>
          </p:nvPr>
        </p:nvSpPr>
        <p:spPr>
          <a:xfrm>
            <a:off x="5944173" y="6509742"/>
            <a:ext cx="291748" cy="297389"/>
          </a:xfrm>
          <a:prstGeom prst="rect">
            <a:avLst/>
          </a:prstGeom>
        </p:spPr>
        <p:txBody>
          <a:bodyPr anchor="t"/>
          <a:lstStyle>
            <a:lvl1pPr algn="ctr">
              <a:defRPr sz="1266">
                <a:latin typeface="Gill Sans"/>
                <a:ea typeface="Gill Sans"/>
                <a:cs typeface="Gill Sans"/>
                <a:sym typeface="Gill Sans"/>
              </a:defRPr>
            </a:lvl1pPr>
          </a:lstStyle>
          <a:p>
            <a:pPr defTabSz="410751" hangingPunct="0">
              <a:defRPr/>
            </a:pPr>
            <a:fld id="{86CB4B4D-7CA3-9044-876B-883B54F8677D}" type="slidenum">
              <a:rPr lang="en-US" kern="0" smtClean="0">
                <a:solidFill>
                  <a:srgbClr val="000000"/>
                </a:solidFill>
              </a:rPr>
              <a:pPr defTabSz="410751" hangingPunct="0">
                <a:defRPr/>
              </a:pPr>
              <a:t>‹#›</a:t>
            </a:fld>
            <a:endParaRPr lang="en-US" kern="0">
              <a:solidFill>
                <a:srgbClr val="000000"/>
              </a:solidFill>
            </a:endParaRPr>
          </a:p>
        </p:txBody>
      </p:sp>
    </p:spTree>
    <p:extLst>
      <p:ext uri="{BB962C8B-B14F-4D97-AF65-F5344CB8AC3E}">
        <p14:creationId xmlns:p14="http://schemas.microsoft.com/office/powerpoint/2010/main" val="357075864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C63FF-DDE3-4F70-B18A-39946E19B125}"/>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B52DB48A-0C13-409B-A572-146DEA453530}"/>
              </a:ext>
            </a:extLst>
          </p:cNvPr>
          <p:cNvSpPr>
            <a:spLocks noGrp="1"/>
          </p:cNvSpPr>
          <p:nvPr>
            <p:ph type="sldNum" sz="quarter" idx="10"/>
          </p:nvPr>
        </p:nvSpPr>
        <p:spPr/>
        <p:txBody>
          <a:bodyPr/>
          <a:lstStyle/>
          <a:p>
            <a:pPr defTabSz="410751" hangingPunct="0">
              <a:defRPr/>
            </a:pPr>
            <a:fld id="{86CB4B4D-7CA3-9044-876B-883B54F8677D}" type="slidenum">
              <a:rPr lang="en-US" kern="0" smtClean="0">
                <a:solidFill>
                  <a:srgbClr val="000000"/>
                </a:solidFill>
              </a:rPr>
              <a:pPr defTabSz="410751" hangingPunct="0">
                <a:defRPr/>
              </a:pPr>
              <a:t>‹#›</a:t>
            </a:fld>
            <a:endParaRPr lang="en-US" kern="0">
              <a:solidFill>
                <a:srgbClr val="000000"/>
              </a:solidFill>
            </a:endParaRPr>
          </a:p>
        </p:txBody>
      </p:sp>
    </p:spTree>
    <p:extLst>
      <p:ext uri="{BB962C8B-B14F-4D97-AF65-F5344CB8AC3E}">
        <p14:creationId xmlns:p14="http://schemas.microsoft.com/office/powerpoint/2010/main" val="304227227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9A677-A584-4FD0-AFCE-A14D4CEC898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2A1A515-5744-4D05-AF7E-AAC79746C645}"/>
              </a:ext>
            </a:extLst>
          </p:cNvPr>
          <p:cNvSpPr>
            <a:spLocks noGrp="1"/>
          </p:cNvSpPr>
          <p:nvPr>
            <p:ph type="sldNum" sz="quarter" idx="10"/>
          </p:nvPr>
        </p:nvSpPr>
        <p:spPr/>
        <p:txBody>
          <a:bodyPr/>
          <a:lstStyle/>
          <a:p>
            <a:pPr defTabSz="410751" hangingPunct="0">
              <a:defRPr/>
            </a:pPr>
            <a:fld id="{86CB4B4D-7CA3-9044-876B-883B54F8677D}" type="slidenum">
              <a:rPr lang="en-US" kern="0" smtClean="0">
                <a:solidFill>
                  <a:srgbClr val="000000"/>
                </a:solidFill>
              </a:rPr>
              <a:pPr defTabSz="410751" hangingPunct="0">
                <a:defRPr/>
              </a:pPr>
              <a:t>‹#›</a:t>
            </a:fld>
            <a:endParaRPr lang="en-US" kern="0">
              <a:solidFill>
                <a:srgbClr val="000000"/>
              </a:solidFill>
            </a:endParaRPr>
          </a:p>
        </p:txBody>
      </p:sp>
    </p:spTree>
    <p:extLst>
      <p:ext uri="{BB962C8B-B14F-4D97-AF65-F5344CB8AC3E}">
        <p14:creationId xmlns:p14="http://schemas.microsoft.com/office/powerpoint/2010/main" val="43307432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2/23/2022</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831850" y="4562475"/>
            <a:ext cx="105219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088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2/23/2022</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838200" y="169068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73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839788" y="365125"/>
            <a:ext cx="10515600" cy="1325563"/>
          </a:xfrm>
        </p:spPr>
        <p:txBody>
          <a:bodyPr anchor="b"/>
          <a:lstStyle/>
          <a:p>
            <a:r>
              <a:rPr lang="en-US"/>
              <a:t>Click to edit Master title style</a:t>
            </a:r>
            <a:endParaRPr lang="en-US" dirty="0"/>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2/23/2022</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077612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838200" y="0"/>
            <a:ext cx="10515600" cy="1325563"/>
          </a:xfrm>
        </p:spPr>
        <p:txBody>
          <a:bodyPr anchor="b"/>
          <a:lstStyle/>
          <a:p>
            <a:r>
              <a:rPr lang="en-US"/>
              <a:t>Click to edit Master title style</a:t>
            </a:r>
            <a:endParaRPr lang="en-US" dirty="0"/>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2/23/2022</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838200" y="1325563"/>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907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2/23/2022</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9463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2/23/2022</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397843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2/23/2022</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8473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997E8-DDEE-43F1-8D9B-F8A1E11DE488}" type="datetime1">
              <a:rPr lang="en-US" smtClean="0"/>
              <a:t>2/23/2022</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2223476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rgbClr val="0070C0"/>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a:off x="535781" y="1384102"/>
            <a:ext cx="11126349" cy="91"/>
          </a:xfrm>
          <a:prstGeom prst="line">
            <a:avLst/>
          </a:prstGeom>
          <a:ln w="12700">
            <a:solidFill>
              <a:srgbClr val="9A9A9A"/>
            </a:solidFill>
            <a:miter lim="400000"/>
          </a:ln>
        </p:spPr>
        <p:txBody>
          <a:bodyPr lIns="35719" tIns="35719" rIns="35719" bIns="35719" anchor="ctr"/>
          <a:lstStyle/>
          <a:p>
            <a:pPr marL="0" marR="0" lvl="0" indent="0" algn="l" defTabSz="321457"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844"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3" name="Title Text"/>
          <p:cNvSpPr txBox="1">
            <a:spLocks noGrp="1"/>
          </p:cNvSpPr>
          <p:nvPr>
            <p:ph type="title"/>
          </p:nvPr>
        </p:nvSpPr>
        <p:spPr>
          <a:xfrm>
            <a:off x="535781" y="232172"/>
            <a:ext cx="11120438" cy="982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Title Text</a:t>
            </a:r>
          </a:p>
        </p:txBody>
      </p:sp>
      <p:sp>
        <p:nvSpPr>
          <p:cNvPr id="4" name="Slide Number"/>
          <p:cNvSpPr txBox="1">
            <a:spLocks noGrp="1"/>
          </p:cNvSpPr>
          <p:nvPr>
            <p:ph type="sldNum" sz="quarter" idx="2"/>
          </p:nvPr>
        </p:nvSpPr>
        <p:spPr>
          <a:xfrm>
            <a:off x="11537470" y="6425362"/>
            <a:ext cx="256481" cy="254044"/>
          </a:xfrm>
          <a:prstGeom prst="rect">
            <a:avLst/>
          </a:prstGeom>
          <a:ln w="12700">
            <a:miter lim="400000"/>
          </a:ln>
        </p:spPr>
        <p:txBody>
          <a:bodyPr wrap="none" lIns="50800" tIns="50800" rIns="50800" bIns="50800" anchor="b">
            <a:spAutoFit/>
          </a:bodyPr>
          <a:lstStyle>
            <a:lvl1pPr algn="r">
              <a:defRPr sz="984">
                <a:latin typeface="Helvetica Neue"/>
                <a:ea typeface="Helvetica Neue"/>
                <a:cs typeface="Helvetica Neue"/>
                <a:sym typeface="Helvetica Neue"/>
              </a:defRPr>
            </a:lvl1pPr>
          </a:lstStyle>
          <a:p>
            <a:pPr defTabSz="410751" hangingPunct="0">
              <a:defRPr/>
            </a:pPr>
            <a:fld id="{86CB4B4D-7CA3-9044-876B-883B54F8677D}" type="slidenum">
              <a:rPr lang="en-US" kern="0" smtClean="0">
                <a:solidFill>
                  <a:srgbClr val="000000"/>
                </a:solidFill>
              </a:rPr>
              <a:pPr defTabSz="410751" hangingPunct="0">
                <a:defRPr/>
              </a:pPr>
              <a:t>‹#›</a:t>
            </a:fld>
            <a:endParaRPr lang="en-US" kern="0" dirty="0">
              <a:solidFill>
                <a:srgbClr val="000000"/>
              </a:solidFill>
            </a:endParaRPr>
          </a:p>
        </p:txBody>
      </p:sp>
      <p:sp>
        <p:nvSpPr>
          <p:cNvPr id="5" name="Body Level One…"/>
          <p:cNvSpPr txBox="1">
            <a:spLocks noGrp="1"/>
          </p:cNvSpPr>
          <p:nvPr>
            <p:ph type="body" idx="1"/>
          </p:nvPr>
        </p:nvSpPr>
        <p:spPr>
          <a:xfrm>
            <a:off x="535781" y="1562695"/>
            <a:ext cx="11120438" cy="4688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90688793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transition spd="med"/>
  <p:hf hdr="0" ftr="0" dt="0"/>
  <p:txStyles>
    <p:titleStyle>
      <a:lvl1pPr marL="0" marR="0" indent="0" algn="l" defTabSz="410751" rtl="0" latinLnBrk="0">
        <a:lnSpc>
          <a:spcPct val="100000"/>
        </a:lnSpc>
        <a:spcBef>
          <a:spcPts val="0"/>
        </a:spcBef>
        <a:spcAft>
          <a:spcPts val="0"/>
        </a:spcAft>
        <a:buClrTx/>
        <a:buSzTx/>
        <a:buFontTx/>
        <a:buNone/>
        <a:tabLst/>
        <a:defRPr sz="2953" b="0" i="0" u="none" strike="noStrike" cap="none" spc="0" baseline="0">
          <a:solidFill>
            <a:srgbClr val="000000"/>
          </a:solidFill>
          <a:uFillTx/>
          <a:latin typeface="+mn-lt"/>
          <a:ea typeface="+mn-ea"/>
          <a:cs typeface="+mn-cs"/>
          <a:sym typeface="Helvetica Neue Light"/>
        </a:defRPr>
      </a:lvl1pPr>
      <a:lvl2pPr marL="0" marR="0" indent="0" algn="l" defTabSz="410751" rtl="0" latinLnBrk="0">
        <a:lnSpc>
          <a:spcPct val="100000"/>
        </a:lnSpc>
        <a:spcBef>
          <a:spcPts val="0"/>
        </a:spcBef>
        <a:spcAft>
          <a:spcPts val="0"/>
        </a:spcAft>
        <a:buClrTx/>
        <a:buSzTx/>
        <a:buFontTx/>
        <a:buNone/>
        <a:tabLst/>
        <a:defRPr sz="2953" b="0" i="0" u="none" strike="noStrike" cap="none" spc="0" baseline="0">
          <a:solidFill>
            <a:srgbClr val="000000"/>
          </a:solidFill>
          <a:uFillTx/>
          <a:latin typeface="+mn-lt"/>
          <a:ea typeface="+mn-ea"/>
          <a:cs typeface="+mn-cs"/>
          <a:sym typeface="Helvetica Neue Light"/>
        </a:defRPr>
      </a:lvl2pPr>
      <a:lvl3pPr marL="0" marR="0" indent="0" algn="l" defTabSz="410751" rtl="0" latinLnBrk="0">
        <a:lnSpc>
          <a:spcPct val="100000"/>
        </a:lnSpc>
        <a:spcBef>
          <a:spcPts val="0"/>
        </a:spcBef>
        <a:spcAft>
          <a:spcPts val="0"/>
        </a:spcAft>
        <a:buClrTx/>
        <a:buSzTx/>
        <a:buFontTx/>
        <a:buNone/>
        <a:tabLst/>
        <a:defRPr sz="2953" b="0" i="0" u="none" strike="noStrike" cap="none" spc="0" baseline="0">
          <a:solidFill>
            <a:srgbClr val="000000"/>
          </a:solidFill>
          <a:uFillTx/>
          <a:latin typeface="+mn-lt"/>
          <a:ea typeface="+mn-ea"/>
          <a:cs typeface="+mn-cs"/>
          <a:sym typeface="Helvetica Neue Light"/>
        </a:defRPr>
      </a:lvl3pPr>
      <a:lvl4pPr marL="0" marR="0" indent="0" algn="l" defTabSz="410751" rtl="0" latinLnBrk="0">
        <a:lnSpc>
          <a:spcPct val="100000"/>
        </a:lnSpc>
        <a:spcBef>
          <a:spcPts val="0"/>
        </a:spcBef>
        <a:spcAft>
          <a:spcPts val="0"/>
        </a:spcAft>
        <a:buClrTx/>
        <a:buSzTx/>
        <a:buFontTx/>
        <a:buNone/>
        <a:tabLst/>
        <a:defRPr sz="2953" b="0" i="0" u="none" strike="noStrike" cap="none" spc="0" baseline="0">
          <a:solidFill>
            <a:srgbClr val="000000"/>
          </a:solidFill>
          <a:uFillTx/>
          <a:latin typeface="+mn-lt"/>
          <a:ea typeface="+mn-ea"/>
          <a:cs typeface="+mn-cs"/>
          <a:sym typeface="Helvetica Neue Light"/>
        </a:defRPr>
      </a:lvl4pPr>
      <a:lvl5pPr marL="0" marR="0" indent="0" algn="l" defTabSz="410751" rtl="0" latinLnBrk="0">
        <a:lnSpc>
          <a:spcPct val="100000"/>
        </a:lnSpc>
        <a:spcBef>
          <a:spcPts val="0"/>
        </a:spcBef>
        <a:spcAft>
          <a:spcPts val="0"/>
        </a:spcAft>
        <a:buClrTx/>
        <a:buSzTx/>
        <a:buFontTx/>
        <a:buNone/>
        <a:tabLst/>
        <a:defRPr sz="2953" b="0" i="0" u="none" strike="noStrike" cap="none" spc="0" baseline="0">
          <a:solidFill>
            <a:srgbClr val="000000"/>
          </a:solidFill>
          <a:uFillTx/>
          <a:latin typeface="+mn-lt"/>
          <a:ea typeface="+mn-ea"/>
          <a:cs typeface="+mn-cs"/>
          <a:sym typeface="Helvetica Neue Light"/>
        </a:defRPr>
      </a:lvl5pPr>
      <a:lvl6pPr marL="0" marR="0" indent="0" algn="l" defTabSz="410751" rtl="0" latinLnBrk="0">
        <a:lnSpc>
          <a:spcPct val="100000"/>
        </a:lnSpc>
        <a:spcBef>
          <a:spcPts val="0"/>
        </a:spcBef>
        <a:spcAft>
          <a:spcPts val="0"/>
        </a:spcAft>
        <a:buClrTx/>
        <a:buSzTx/>
        <a:buFontTx/>
        <a:buNone/>
        <a:tabLst/>
        <a:defRPr sz="2953" b="0" i="0" u="none" strike="noStrike" cap="none" spc="0" baseline="0">
          <a:solidFill>
            <a:srgbClr val="000000"/>
          </a:solidFill>
          <a:uFillTx/>
          <a:latin typeface="+mn-lt"/>
          <a:ea typeface="+mn-ea"/>
          <a:cs typeface="+mn-cs"/>
          <a:sym typeface="Helvetica Neue Light"/>
        </a:defRPr>
      </a:lvl6pPr>
      <a:lvl7pPr marL="0" marR="0" indent="0" algn="l" defTabSz="410751" rtl="0" latinLnBrk="0">
        <a:lnSpc>
          <a:spcPct val="100000"/>
        </a:lnSpc>
        <a:spcBef>
          <a:spcPts val="0"/>
        </a:spcBef>
        <a:spcAft>
          <a:spcPts val="0"/>
        </a:spcAft>
        <a:buClrTx/>
        <a:buSzTx/>
        <a:buFontTx/>
        <a:buNone/>
        <a:tabLst/>
        <a:defRPr sz="2953" b="0" i="0" u="none" strike="noStrike" cap="none" spc="0" baseline="0">
          <a:solidFill>
            <a:srgbClr val="000000"/>
          </a:solidFill>
          <a:uFillTx/>
          <a:latin typeface="+mn-lt"/>
          <a:ea typeface="+mn-ea"/>
          <a:cs typeface="+mn-cs"/>
          <a:sym typeface="Helvetica Neue Light"/>
        </a:defRPr>
      </a:lvl7pPr>
      <a:lvl8pPr marL="0" marR="0" indent="0" algn="l" defTabSz="410751" rtl="0" latinLnBrk="0">
        <a:lnSpc>
          <a:spcPct val="100000"/>
        </a:lnSpc>
        <a:spcBef>
          <a:spcPts val="0"/>
        </a:spcBef>
        <a:spcAft>
          <a:spcPts val="0"/>
        </a:spcAft>
        <a:buClrTx/>
        <a:buSzTx/>
        <a:buFontTx/>
        <a:buNone/>
        <a:tabLst/>
        <a:defRPr sz="2953" b="0" i="0" u="none" strike="noStrike" cap="none" spc="0" baseline="0">
          <a:solidFill>
            <a:srgbClr val="000000"/>
          </a:solidFill>
          <a:uFillTx/>
          <a:latin typeface="+mn-lt"/>
          <a:ea typeface="+mn-ea"/>
          <a:cs typeface="+mn-cs"/>
          <a:sym typeface="Helvetica Neue Light"/>
        </a:defRPr>
      </a:lvl8pPr>
      <a:lvl9pPr marL="0" marR="0" indent="0" algn="l" defTabSz="410751" rtl="0" latinLnBrk="0">
        <a:lnSpc>
          <a:spcPct val="100000"/>
        </a:lnSpc>
        <a:spcBef>
          <a:spcPts val="0"/>
        </a:spcBef>
        <a:spcAft>
          <a:spcPts val="0"/>
        </a:spcAft>
        <a:buClrTx/>
        <a:buSzTx/>
        <a:buFontTx/>
        <a:buNone/>
        <a:tabLst/>
        <a:defRPr sz="2953" b="0" i="0" u="none" strike="noStrike" cap="none" spc="0" baseline="0">
          <a:solidFill>
            <a:srgbClr val="000000"/>
          </a:solidFill>
          <a:uFillTx/>
          <a:latin typeface="+mn-lt"/>
          <a:ea typeface="+mn-ea"/>
          <a:cs typeface="+mn-cs"/>
          <a:sym typeface="Helvetica Neue Light"/>
        </a:defRPr>
      </a:lvl9pPr>
    </p:titleStyle>
    <p:bodyStyle>
      <a:lvl1pPr marL="321457" marR="0" indent="-321457" algn="l" defTabSz="410751" rtl="0" latinLnBrk="0">
        <a:lnSpc>
          <a:spcPct val="100000"/>
        </a:lnSpc>
        <a:spcBef>
          <a:spcPts val="2953"/>
        </a:spcBef>
        <a:spcAft>
          <a:spcPts val="0"/>
        </a:spcAft>
        <a:buClrTx/>
        <a:buSzPct val="75000"/>
        <a:buFont typeface="Helvetica Neue"/>
        <a:buChar char="•"/>
        <a:tabLst/>
        <a:defRPr sz="2531" b="0" i="0" u="none" strike="noStrike" cap="none" spc="0" baseline="0">
          <a:solidFill>
            <a:srgbClr val="747474"/>
          </a:solidFill>
          <a:uFillTx/>
          <a:latin typeface="+mn-lt"/>
          <a:ea typeface="+mn-ea"/>
          <a:cs typeface="+mn-cs"/>
          <a:sym typeface="Helvetica Neue Light"/>
        </a:defRPr>
      </a:lvl1pPr>
      <a:lvl2pPr marL="642915" marR="0" indent="-321457" algn="l" defTabSz="410751" rtl="0" latinLnBrk="0">
        <a:lnSpc>
          <a:spcPct val="100000"/>
        </a:lnSpc>
        <a:spcBef>
          <a:spcPts val="2953"/>
        </a:spcBef>
        <a:spcAft>
          <a:spcPts val="0"/>
        </a:spcAft>
        <a:buClrTx/>
        <a:buSzPct val="75000"/>
        <a:buFont typeface="Helvetica Neue"/>
        <a:buChar char="•"/>
        <a:tabLst/>
        <a:defRPr sz="2531" b="0" i="0" u="none" strike="noStrike" cap="none" spc="0" baseline="0">
          <a:solidFill>
            <a:srgbClr val="747474"/>
          </a:solidFill>
          <a:uFillTx/>
          <a:latin typeface="+mn-lt"/>
          <a:ea typeface="+mn-ea"/>
          <a:cs typeface="+mn-cs"/>
          <a:sym typeface="Helvetica Neue Light"/>
        </a:defRPr>
      </a:lvl2pPr>
      <a:lvl3pPr marL="964372" marR="0" indent="-321457" algn="l" defTabSz="410751" rtl="0" latinLnBrk="0">
        <a:lnSpc>
          <a:spcPct val="100000"/>
        </a:lnSpc>
        <a:spcBef>
          <a:spcPts val="2953"/>
        </a:spcBef>
        <a:spcAft>
          <a:spcPts val="0"/>
        </a:spcAft>
        <a:buClrTx/>
        <a:buSzPct val="75000"/>
        <a:buFont typeface="Helvetica Neue"/>
        <a:buChar char="•"/>
        <a:tabLst/>
        <a:defRPr sz="2531" b="0" i="0" u="none" strike="noStrike" cap="none" spc="0" baseline="0">
          <a:solidFill>
            <a:srgbClr val="747474"/>
          </a:solidFill>
          <a:uFillTx/>
          <a:latin typeface="+mn-lt"/>
          <a:ea typeface="+mn-ea"/>
          <a:cs typeface="+mn-cs"/>
          <a:sym typeface="Helvetica Neue Light"/>
        </a:defRPr>
      </a:lvl3pPr>
      <a:lvl4pPr marL="1285829" marR="0" indent="-321457" algn="l" defTabSz="410751" rtl="0" latinLnBrk="0">
        <a:lnSpc>
          <a:spcPct val="100000"/>
        </a:lnSpc>
        <a:spcBef>
          <a:spcPts val="2953"/>
        </a:spcBef>
        <a:spcAft>
          <a:spcPts val="0"/>
        </a:spcAft>
        <a:buClrTx/>
        <a:buSzPct val="75000"/>
        <a:buFont typeface="Helvetica Neue"/>
        <a:buChar char="•"/>
        <a:tabLst/>
        <a:defRPr sz="2531" b="0" i="0" u="none" strike="noStrike" cap="none" spc="0" baseline="0">
          <a:solidFill>
            <a:srgbClr val="747474"/>
          </a:solidFill>
          <a:uFillTx/>
          <a:latin typeface="+mn-lt"/>
          <a:ea typeface="+mn-ea"/>
          <a:cs typeface="+mn-cs"/>
          <a:sym typeface="Helvetica Neue Light"/>
        </a:defRPr>
      </a:lvl4pPr>
      <a:lvl5pPr marL="1607287" marR="0" indent="-321457" algn="l" defTabSz="410751" rtl="0" latinLnBrk="0">
        <a:lnSpc>
          <a:spcPct val="100000"/>
        </a:lnSpc>
        <a:spcBef>
          <a:spcPts val="2953"/>
        </a:spcBef>
        <a:spcAft>
          <a:spcPts val="0"/>
        </a:spcAft>
        <a:buClrTx/>
        <a:buSzPct val="75000"/>
        <a:buFont typeface="Helvetica Neue"/>
        <a:buChar char="•"/>
        <a:tabLst/>
        <a:defRPr sz="2531" b="0" i="0" u="none" strike="noStrike" cap="none" spc="0" baseline="0">
          <a:solidFill>
            <a:srgbClr val="747474"/>
          </a:solidFill>
          <a:uFillTx/>
          <a:latin typeface="+mn-lt"/>
          <a:ea typeface="+mn-ea"/>
          <a:cs typeface="+mn-cs"/>
          <a:sym typeface="Helvetica Neue Light"/>
        </a:defRPr>
      </a:lvl5pPr>
      <a:lvl6pPr marL="1928744" marR="0" indent="-321457" algn="l" defTabSz="410751" rtl="0" latinLnBrk="0">
        <a:lnSpc>
          <a:spcPct val="100000"/>
        </a:lnSpc>
        <a:spcBef>
          <a:spcPts val="2953"/>
        </a:spcBef>
        <a:spcAft>
          <a:spcPts val="0"/>
        </a:spcAft>
        <a:buClrTx/>
        <a:buSzPct val="75000"/>
        <a:buFont typeface="Helvetica Neue"/>
        <a:buChar char="•"/>
        <a:tabLst/>
        <a:defRPr sz="2531" b="0" i="0" u="none" strike="noStrike" cap="none" spc="0" baseline="0">
          <a:solidFill>
            <a:srgbClr val="747474"/>
          </a:solidFill>
          <a:uFillTx/>
          <a:latin typeface="+mn-lt"/>
          <a:ea typeface="+mn-ea"/>
          <a:cs typeface="+mn-cs"/>
          <a:sym typeface="Helvetica Neue Light"/>
        </a:defRPr>
      </a:lvl6pPr>
      <a:lvl7pPr marL="2250201" marR="0" indent="-321457" algn="l" defTabSz="410751" rtl="0" latinLnBrk="0">
        <a:lnSpc>
          <a:spcPct val="100000"/>
        </a:lnSpc>
        <a:spcBef>
          <a:spcPts val="2953"/>
        </a:spcBef>
        <a:spcAft>
          <a:spcPts val="0"/>
        </a:spcAft>
        <a:buClrTx/>
        <a:buSzPct val="75000"/>
        <a:buFont typeface="Helvetica Neue"/>
        <a:buChar char="•"/>
        <a:tabLst/>
        <a:defRPr sz="2531" b="0" i="0" u="none" strike="noStrike" cap="none" spc="0" baseline="0">
          <a:solidFill>
            <a:srgbClr val="747474"/>
          </a:solidFill>
          <a:uFillTx/>
          <a:latin typeface="+mn-lt"/>
          <a:ea typeface="+mn-ea"/>
          <a:cs typeface="+mn-cs"/>
          <a:sym typeface="Helvetica Neue Light"/>
        </a:defRPr>
      </a:lvl7pPr>
      <a:lvl8pPr marL="2571659" marR="0" indent="-321457" algn="l" defTabSz="410751" rtl="0" latinLnBrk="0">
        <a:lnSpc>
          <a:spcPct val="100000"/>
        </a:lnSpc>
        <a:spcBef>
          <a:spcPts val="2953"/>
        </a:spcBef>
        <a:spcAft>
          <a:spcPts val="0"/>
        </a:spcAft>
        <a:buClrTx/>
        <a:buSzPct val="75000"/>
        <a:buFont typeface="Helvetica Neue"/>
        <a:buChar char="•"/>
        <a:tabLst/>
        <a:defRPr sz="2531" b="0" i="0" u="none" strike="noStrike" cap="none" spc="0" baseline="0">
          <a:solidFill>
            <a:srgbClr val="747474"/>
          </a:solidFill>
          <a:uFillTx/>
          <a:latin typeface="+mn-lt"/>
          <a:ea typeface="+mn-ea"/>
          <a:cs typeface="+mn-cs"/>
          <a:sym typeface="Helvetica Neue Light"/>
        </a:defRPr>
      </a:lvl8pPr>
      <a:lvl9pPr marL="2893116" marR="0" indent="-321457" algn="l" defTabSz="410751" rtl="0" latinLnBrk="0">
        <a:lnSpc>
          <a:spcPct val="100000"/>
        </a:lnSpc>
        <a:spcBef>
          <a:spcPts val="2953"/>
        </a:spcBef>
        <a:spcAft>
          <a:spcPts val="0"/>
        </a:spcAft>
        <a:buClrTx/>
        <a:buSzPct val="75000"/>
        <a:buFont typeface="Helvetica Neue"/>
        <a:buChar char="•"/>
        <a:tabLst/>
        <a:defRPr sz="2531" b="0" i="0" u="none" strike="noStrike" cap="none" spc="0" baseline="0">
          <a:solidFill>
            <a:srgbClr val="747474"/>
          </a:solidFill>
          <a:uFillTx/>
          <a:latin typeface="+mn-lt"/>
          <a:ea typeface="+mn-ea"/>
          <a:cs typeface="+mn-cs"/>
          <a:sym typeface="Helvetica Neue Light"/>
        </a:defRPr>
      </a:lvl9pPr>
    </p:bodyStyle>
    <p:otherStyle>
      <a:lvl1pPr marL="0" marR="0" indent="0" algn="r" defTabSz="410751"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Helvetica Neue"/>
        </a:defRPr>
      </a:lvl1pPr>
      <a:lvl2pPr marL="0" marR="0" indent="160729" algn="r" defTabSz="410751"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Helvetica Neue"/>
        </a:defRPr>
      </a:lvl2pPr>
      <a:lvl3pPr marL="0" marR="0" indent="321457" algn="r" defTabSz="410751"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Helvetica Neue"/>
        </a:defRPr>
      </a:lvl3pPr>
      <a:lvl4pPr marL="0" marR="0" indent="482186" algn="r" defTabSz="410751"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Helvetica Neue"/>
        </a:defRPr>
      </a:lvl4pPr>
      <a:lvl5pPr marL="0" marR="0" indent="642915" algn="r" defTabSz="410751"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Helvetica Neue"/>
        </a:defRPr>
      </a:lvl5pPr>
      <a:lvl6pPr marL="0" marR="0" indent="803643" algn="r" defTabSz="410751"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Helvetica Neue"/>
        </a:defRPr>
      </a:lvl6pPr>
      <a:lvl7pPr marL="0" marR="0" indent="964372" algn="r" defTabSz="410751"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Helvetica Neue"/>
        </a:defRPr>
      </a:lvl7pPr>
      <a:lvl8pPr marL="0" marR="0" indent="1125101" algn="r" defTabSz="410751"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Helvetica Neue"/>
        </a:defRPr>
      </a:lvl8pPr>
      <a:lvl9pPr marL="0" marR="0" indent="1285829" algn="r" defTabSz="410751"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3.tif"/><Relationship Id="rId5" Type="http://schemas.openxmlformats.org/officeDocument/2006/relationships/hyperlink" Target="http://en.wikipedia.org/wiki/American_Airlines_Flight_965" TargetMode="External"/><Relationship Id="rId4" Type="http://schemas.openxmlformats.org/officeDocument/2006/relationships/image" Target="../media/image12.ti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blog.prototypr.io/ux-design-101-prototyping-rapidly-sketching-wireframes-65b7dfbabf52"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99percentinvisible.org/episode/wait-wait-tell-m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tif"/></Relationships>
</file>

<file path=ppt/slides/_rels/slide6.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microsoft.com/office/2007/relationships/hdphoto" Target="../media/hdphoto2.wdp"/><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5BC5-92E6-4F5A-B981-1C5EE975861B}"/>
              </a:ext>
            </a:extLst>
          </p:cNvPr>
          <p:cNvSpPr>
            <a:spLocks noGrp="1"/>
          </p:cNvSpPr>
          <p:nvPr>
            <p:ph type="ctrTitle"/>
          </p:nvPr>
        </p:nvSpPr>
        <p:spPr>
          <a:xfrm>
            <a:off x="539260" y="665163"/>
            <a:ext cx="10906876" cy="1512429"/>
          </a:xfrm>
        </p:spPr>
        <p:txBody>
          <a:bodyPr>
            <a:normAutofit/>
          </a:bodyPr>
          <a:lstStyle/>
          <a:p>
            <a:r>
              <a:rPr lang="en-US" altLang="en-US" sz="3200" dirty="0">
                <a:sym typeface="Helvetica Neue" charset="0"/>
              </a:rPr>
              <a:t>CS 4530: Fundamentals of Software Engineering</a:t>
            </a:r>
            <a:br>
              <a:rPr lang="en-US" altLang="en-US" sz="3200" dirty="0">
                <a:sym typeface="Helvetica Neue" charset="0"/>
              </a:rPr>
            </a:br>
            <a:br>
              <a:rPr lang="en-US" altLang="en-US" sz="3200" dirty="0">
                <a:sym typeface="Helvetica Neue" charset="0"/>
              </a:rPr>
            </a:br>
            <a:r>
              <a:rPr lang="en-US" altLang="en-US" sz="3200" dirty="0">
                <a:sym typeface="Helvetica Neue" charset="0"/>
              </a:rPr>
              <a:t>Lesson 6.1 UI Design / User-Centered Design</a:t>
            </a:r>
            <a:endParaRPr lang="en-US" sz="3200" dirty="0"/>
          </a:p>
        </p:txBody>
      </p:sp>
      <p:sp>
        <p:nvSpPr>
          <p:cNvPr id="4" name="Slide Number Placeholder 3">
            <a:extLst>
              <a:ext uri="{FF2B5EF4-FFF2-40B4-BE49-F238E27FC236}">
                <a16:creationId xmlns:a16="http://schemas.microsoft.com/office/drawing/2014/main" id="{CECC5E2E-7170-455B-A37A-DBAC705CE98E}"/>
              </a:ext>
            </a:extLst>
          </p:cNvPr>
          <p:cNvSpPr>
            <a:spLocks noGrp="1"/>
          </p:cNvSpPr>
          <p:nvPr>
            <p:ph type="sldNum" sz="quarter" idx="12"/>
          </p:nvPr>
        </p:nvSpPr>
        <p:spPr/>
        <p:txBody>
          <a:bodyPr/>
          <a:lstStyle/>
          <a:p>
            <a:fld id="{20F37917-FD3A-4669-9018-DA04BCDD3D75}" type="slidenum">
              <a:rPr lang="en-US" smtClean="0"/>
              <a:pPr/>
              <a:t>1</a:t>
            </a:fld>
            <a:endParaRPr lang="en-US"/>
          </a:p>
        </p:txBody>
      </p:sp>
      <p:sp>
        <p:nvSpPr>
          <p:cNvPr id="3" name="Rectangle 2">
            <a:extLst>
              <a:ext uri="{FF2B5EF4-FFF2-40B4-BE49-F238E27FC236}">
                <a16:creationId xmlns:a16="http://schemas.microsoft.com/office/drawing/2014/main" id="{9F220B8F-69AA-4637-BB1D-F777887FC123}"/>
              </a:ext>
            </a:extLst>
          </p:cNvPr>
          <p:cNvSpPr/>
          <p:nvPr/>
        </p:nvSpPr>
        <p:spPr>
          <a:xfrm>
            <a:off x="705730" y="5869671"/>
            <a:ext cx="6096000" cy="369332"/>
          </a:xfrm>
          <a:prstGeom prst="rect">
            <a:avLst/>
          </a:prstGeom>
        </p:spPr>
        <p:txBody>
          <a:bodyPr>
            <a:spAutoFit/>
          </a:bodyPr>
          <a:lstStyle/>
          <a:p>
            <a:r>
              <a:rPr lang="en-US" dirty="0">
                <a:solidFill>
                  <a:srgbClr val="5C5962"/>
                </a:solidFill>
              </a:rPr>
              <a:t>© 2021 Released under the </a:t>
            </a:r>
            <a:r>
              <a:rPr lang="en-US" dirty="0">
                <a:solidFill>
                  <a:srgbClr val="D41B2C"/>
                </a:solidFill>
                <a:hlinkClick r:id="rId3"/>
              </a:rPr>
              <a:t>CC BY-SA</a:t>
            </a:r>
            <a:r>
              <a:rPr lang="en-US" dirty="0">
                <a:solidFill>
                  <a:srgbClr val="5C5962"/>
                </a:solidFill>
              </a:rPr>
              <a:t> license</a:t>
            </a:r>
            <a:endParaRPr lang="en-US" dirty="0"/>
          </a:p>
        </p:txBody>
      </p:sp>
      <p:sp>
        <p:nvSpPr>
          <p:cNvPr id="9" name="Subtitle 7">
            <a:extLst>
              <a:ext uri="{FF2B5EF4-FFF2-40B4-BE49-F238E27FC236}">
                <a16:creationId xmlns:a16="http://schemas.microsoft.com/office/drawing/2014/main" id="{46D7FD96-1B63-43D9-98B8-4FE933905023}"/>
              </a:ext>
            </a:extLst>
          </p:cNvPr>
          <p:cNvSpPr txBox="1">
            <a:spLocks/>
          </p:cNvSpPr>
          <p:nvPr/>
        </p:nvSpPr>
        <p:spPr>
          <a:xfrm>
            <a:off x="539260" y="3429000"/>
            <a:ext cx="10803989" cy="23548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Verdana" panose="020B0604030504040204" pitchFamily="34" charset="0"/>
                <a:ea typeface="Verdana" panose="020B0604030504040204" pitchFamily="34"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2800" dirty="0"/>
              <a:t>Jonathan Bell, Adeel Bhutta, Ferdinand Vesely, Mitch Wand</a:t>
            </a:r>
          </a:p>
          <a:p>
            <a:pPr>
              <a:lnSpc>
                <a:spcPct val="100000"/>
              </a:lnSpc>
            </a:pPr>
            <a:r>
              <a:rPr lang="en-US" sz="2800" dirty="0"/>
              <a:t>Khoury College of Computer Sciences</a:t>
            </a:r>
          </a:p>
        </p:txBody>
      </p:sp>
    </p:spTree>
    <p:extLst>
      <p:ext uri="{BB962C8B-B14F-4D97-AF65-F5344CB8AC3E}">
        <p14:creationId xmlns:p14="http://schemas.microsoft.com/office/powerpoint/2010/main" val="307882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A6694-11AE-6D41-93B4-CC10EAD0B3CF}"/>
              </a:ext>
            </a:extLst>
          </p:cNvPr>
          <p:cNvSpPr>
            <a:spLocks noGrp="1"/>
          </p:cNvSpPr>
          <p:nvPr>
            <p:ph type="title"/>
          </p:nvPr>
        </p:nvSpPr>
        <p:spPr>
          <a:xfrm>
            <a:off x="838200" y="365125"/>
            <a:ext cx="10515600" cy="1325563"/>
          </a:xfrm>
        </p:spPr>
        <p:txBody>
          <a:bodyPr anchor="b">
            <a:normAutofit/>
          </a:bodyPr>
          <a:lstStyle/>
          <a:p>
            <a:r>
              <a:rPr lang="en-US" sz="3600" dirty="0"/>
              <a:t>Usability Characteristics (3 of 5): Productivity</a:t>
            </a:r>
          </a:p>
        </p:txBody>
      </p:sp>
      <p:pic>
        <p:nvPicPr>
          <p:cNvPr id="3074" name="Picture 2" descr="worker lifting boulder with a lever">
            <a:extLst>
              <a:ext uri="{FF2B5EF4-FFF2-40B4-BE49-F238E27FC236}">
                <a16:creationId xmlns:a16="http://schemas.microsoft.com/office/drawing/2014/main" id="{0B6C9E21-61E3-9545-BD88-614EBA29ADE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8200" y="2614811"/>
            <a:ext cx="5181600" cy="2772965"/>
          </a:xfrm>
          <a:prstGeom prst="rect">
            <a:avLst/>
          </a:prstGeom>
          <a:solidFill>
            <a:srgbClr val="FFFFFF"/>
          </a:solidFill>
        </p:spPr>
      </p:pic>
      <p:sp>
        <p:nvSpPr>
          <p:cNvPr id="4" name="Content Placeholder 3">
            <a:extLst>
              <a:ext uri="{FF2B5EF4-FFF2-40B4-BE49-F238E27FC236}">
                <a16:creationId xmlns:a16="http://schemas.microsoft.com/office/drawing/2014/main" id="{EF41E770-89AC-2740-AAD4-BD665528FD2D}"/>
              </a:ext>
            </a:extLst>
          </p:cNvPr>
          <p:cNvSpPr>
            <a:spLocks noGrp="1"/>
          </p:cNvSpPr>
          <p:nvPr>
            <p:ph sz="half" idx="2"/>
          </p:nvPr>
        </p:nvSpPr>
        <p:spPr>
          <a:xfrm>
            <a:off x="6172200" y="1825625"/>
            <a:ext cx="5181600" cy="4351338"/>
          </a:xfrm>
        </p:spPr>
        <p:txBody>
          <a:bodyPr>
            <a:normAutofit/>
          </a:bodyPr>
          <a:lstStyle/>
          <a:p>
            <a:r>
              <a:rPr lang="en-US" dirty="0"/>
              <a:t>How large a multiplier of human effort does this artifact give?</a:t>
            </a:r>
          </a:p>
          <a:p>
            <a:r>
              <a:rPr lang="en-US" dirty="0"/>
              <a:t>Does it make hard things easy? (or the reverse!)</a:t>
            </a:r>
          </a:p>
        </p:txBody>
      </p:sp>
      <p:sp>
        <p:nvSpPr>
          <p:cNvPr id="5" name="Slide Number Placeholder 4">
            <a:extLst>
              <a:ext uri="{FF2B5EF4-FFF2-40B4-BE49-F238E27FC236}">
                <a16:creationId xmlns:a16="http://schemas.microsoft.com/office/drawing/2014/main" id="{F40B177F-CEB6-7B48-8817-26BD00A32C8B}"/>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0F37917-FD3A-4669-9018-DA04BCDD3D75}" type="slidenum">
              <a:rPr lang="en-US" smtClean="0"/>
              <a:pPr>
                <a:spcAft>
                  <a:spcPts val="600"/>
                </a:spcAft>
              </a:pPr>
              <a:t>10</a:t>
            </a:fld>
            <a:endParaRPr lang="en-US"/>
          </a:p>
        </p:txBody>
      </p:sp>
    </p:spTree>
    <p:extLst>
      <p:ext uri="{BB962C8B-B14F-4D97-AF65-F5344CB8AC3E}">
        <p14:creationId xmlns:p14="http://schemas.microsoft.com/office/powerpoint/2010/main" val="3965178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04197-DEFB-824E-9F1E-EAF7CFFB6CE9}"/>
              </a:ext>
            </a:extLst>
          </p:cNvPr>
          <p:cNvSpPr>
            <a:spLocks noGrp="1"/>
          </p:cNvSpPr>
          <p:nvPr>
            <p:ph type="title"/>
          </p:nvPr>
        </p:nvSpPr>
        <p:spPr>
          <a:xfrm>
            <a:off x="838200" y="365125"/>
            <a:ext cx="10515600" cy="1325563"/>
          </a:xfrm>
        </p:spPr>
        <p:txBody>
          <a:bodyPr anchor="b">
            <a:normAutofit/>
          </a:bodyPr>
          <a:lstStyle/>
          <a:p>
            <a:r>
              <a:rPr lang="en-US" sz="3600" dirty="0"/>
              <a:t>Usability Characteristics (4 of 5): Retainability</a:t>
            </a:r>
          </a:p>
        </p:txBody>
      </p:sp>
      <p:sp>
        <p:nvSpPr>
          <p:cNvPr id="3" name="Content Placeholder 2">
            <a:extLst>
              <a:ext uri="{FF2B5EF4-FFF2-40B4-BE49-F238E27FC236}">
                <a16:creationId xmlns:a16="http://schemas.microsoft.com/office/drawing/2014/main" id="{5AF00870-BEDF-4340-B5B3-BD97DB4F6AA6}"/>
              </a:ext>
            </a:extLst>
          </p:cNvPr>
          <p:cNvSpPr>
            <a:spLocks noGrp="1"/>
          </p:cNvSpPr>
          <p:nvPr>
            <p:ph sz="half" idx="1"/>
          </p:nvPr>
        </p:nvSpPr>
        <p:spPr>
          <a:xfrm>
            <a:off x="838200" y="1825625"/>
            <a:ext cx="5181600" cy="4351338"/>
          </a:xfrm>
        </p:spPr>
        <p:txBody>
          <a:bodyPr>
            <a:normAutofit/>
          </a:bodyPr>
          <a:lstStyle/>
          <a:p>
            <a:r>
              <a:rPr lang="en-US" dirty="0"/>
              <a:t>How long is the ability to use the artifact retained between uses?</a:t>
            </a:r>
          </a:p>
          <a:p>
            <a:r>
              <a:rPr lang="en-US" dirty="0"/>
              <a:t>Inner consistency can help mitigate a steep learning curve.</a:t>
            </a:r>
          </a:p>
        </p:txBody>
      </p:sp>
      <p:pic>
        <p:nvPicPr>
          <p:cNvPr id="5122" name="Picture 2">
            <a:extLst>
              <a:ext uri="{FF2B5EF4-FFF2-40B4-BE49-F238E27FC236}">
                <a16:creationId xmlns:a16="http://schemas.microsoft.com/office/drawing/2014/main" id="{7B35770D-B09A-0D45-835E-F143E301C27E}"/>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719"/>
          <a:stretch/>
        </p:blipFill>
        <p:spPr bwMode="auto">
          <a:xfrm>
            <a:off x="6728749" y="1825625"/>
            <a:ext cx="4068501" cy="4058981"/>
          </a:xfrm>
          <a:prstGeom prst="rect">
            <a:avLst/>
          </a:prstGeom>
          <a:solidFill>
            <a:srgbClr val="FFFFFF"/>
          </a:solidFill>
        </p:spPr>
      </p:pic>
      <p:sp>
        <p:nvSpPr>
          <p:cNvPr id="5" name="Slide Number Placeholder 4">
            <a:extLst>
              <a:ext uri="{FF2B5EF4-FFF2-40B4-BE49-F238E27FC236}">
                <a16:creationId xmlns:a16="http://schemas.microsoft.com/office/drawing/2014/main" id="{CD4A591D-ABC7-BD43-A1F1-4B748980E2EF}"/>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0F37917-FD3A-4669-9018-DA04BCDD3D75}" type="slidenum">
              <a:rPr lang="en-US" smtClean="0"/>
              <a:pPr>
                <a:spcAft>
                  <a:spcPts val="600"/>
                </a:spcAft>
              </a:pPr>
              <a:t>11</a:t>
            </a:fld>
            <a:endParaRPr lang="en-US"/>
          </a:p>
        </p:txBody>
      </p:sp>
    </p:spTree>
    <p:extLst>
      <p:ext uri="{BB962C8B-B14F-4D97-AF65-F5344CB8AC3E}">
        <p14:creationId xmlns:p14="http://schemas.microsoft.com/office/powerpoint/2010/main" val="3786606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5D251-9519-DA41-8C94-5123A4F8ABAA}"/>
              </a:ext>
            </a:extLst>
          </p:cNvPr>
          <p:cNvSpPr>
            <a:spLocks noGrp="1"/>
          </p:cNvSpPr>
          <p:nvPr>
            <p:ph type="title"/>
          </p:nvPr>
        </p:nvSpPr>
        <p:spPr>
          <a:xfrm>
            <a:off x="838200" y="365125"/>
            <a:ext cx="10515600" cy="1325563"/>
          </a:xfrm>
        </p:spPr>
        <p:txBody>
          <a:bodyPr anchor="b">
            <a:normAutofit/>
          </a:bodyPr>
          <a:lstStyle/>
          <a:p>
            <a:r>
              <a:rPr lang="en-US" sz="3600" dirty="0"/>
              <a:t>Usability Characteristics (5 of 5): Satisfiability</a:t>
            </a:r>
          </a:p>
        </p:txBody>
      </p:sp>
      <p:pic>
        <p:nvPicPr>
          <p:cNvPr id="4098" name="Picture 2" descr="rube goldberg machine to wipe mustache while eating soup">
            <a:extLst>
              <a:ext uri="{FF2B5EF4-FFF2-40B4-BE49-F238E27FC236}">
                <a16:creationId xmlns:a16="http://schemas.microsoft.com/office/drawing/2014/main" id="{49541EBF-8787-5840-9B28-4FDB117C4DF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8200" y="2503488"/>
            <a:ext cx="5181600" cy="2995612"/>
          </a:xfrm>
          <a:prstGeom prst="rect">
            <a:avLst/>
          </a:prstGeom>
          <a:solidFill>
            <a:srgbClr val="FFFFFF"/>
          </a:solidFill>
        </p:spPr>
      </p:pic>
      <p:sp>
        <p:nvSpPr>
          <p:cNvPr id="4" name="Content Placeholder 3">
            <a:extLst>
              <a:ext uri="{FF2B5EF4-FFF2-40B4-BE49-F238E27FC236}">
                <a16:creationId xmlns:a16="http://schemas.microsoft.com/office/drawing/2014/main" id="{05BA4B4E-9FD0-584F-A48B-91C16206604E}"/>
              </a:ext>
            </a:extLst>
          </p:cNvPr>
          <p:cNvSpPr>
            <a:spLocks noGrp="1"/>
          </p:cNvSpPr>
          <p:nvPr>
            <p:ph sz="half" idx="2"/>
          </p:nvPr>
        </p:nvSpPr>
        <p:spPr>
          <a:xfrm>
            <a:off x="6172200" y="1825625"/>
            <a:ext cx="5181600" cy="4351338"/>
          </a:xfrm>
        </p:spPr>
        <p:txBody>
          <a:bodyPr>
            <a:normAutofit/>
          </a:bodyPr>
          <a:lstStyle/>
          <a:p>
            <a:r>
              <a:rPr lang="en-US" dirty="0"/>
              <a:t>How pleasant is the artifact to use?</a:t>
            </a:r>
          </a:p>
          <a:p>
            <a:r>
              <a:rPr lang="en-US" dirty="0"/>
              <a:t>Is it elegant and simple?</a:t>
            </a:r>
          </a:p>
          <a:p>
            <a:endParaRPr lang="en-US" dirty="0"/>
          </a:p>
          <a:p>
            <a:endParaRPr lang="en-US" dirty="0"/>
          </a:p>
        </p:txBody>
      </p:sp>
      <p:sp>
        <p:nvSpPr>
          <p:cNvPr id="5" name="Slide Number Placeholder 4">
            <a:extLst>
              <a:ext uri="{FF2B5EF4-FFF2-40B4-BE49-F238E27FC236}">
                <a16:creationId xmlns:a16="http://schemas.microsoft.com/office/drawing/2014/main" id="{5E914016-45E7-9847-A971-2A48D991B340}"/>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0F37917-FD3A-4669-9018-DA04BCDD3D75}" type="slidenum">
              <a:rPr lang="en-US" smtClean="0"/>
              <a:pPr>
                <a:spcAft>
                  <a:spcPts val="600"/>
                </a:spcAft>
              </a:pPr>
              <a:t>12</a:t>
            </a:fld>
            <a:endParaRPr lang="en-US"/>
          </a:p>
        </p:txBody>
      </p:sp>
    </p:spTree>
    <p:extLst>
      <p:ext uri="{BB962C8B-B14F-4D97-AF65-F5344CB8AC3E}">
        <p14:creationId xmlns:p14="http://schemas.microsoft.com/office/powerpoint/2010/main" val="3726655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5D251-9519-DA41-8C94-5123A4F8ABAA}"/>
              </a:ext>
            </a:extLst>
          </p:cNvPr>
          <p:cNvSpPr>
            <a:spLocks noGrp="1"/>
          </p:cNvSpPr>
          <p:nvPr>
            <p:ph type="title"/>
          </p:nvPr>
        </p:nvSpPr>
        <p:spPr>
          <a:xfrm>
            <a:off x="838200" y="365125"/>
            <a:ext cx="10515600" cy="1325563"/>
          </a:xfrm>
        </p:spPr>
        <p:txBody>
          <a:bodyPr anchor="b">
            <a:normAutofit/>
          </a:bodyPr>
          <a:lstStyle/>
          <a:p>
            <a:r>
              <a:rPr lang="en-US" sz="3600" dirty="0"/>
              <a:t>Why study Usability?</a:t>
            </a:r>
          </a:p>
        </p:txBody>
      </p:sp>
      <p:sp>
        <p:nvSpPr>
          <p:cNvPr id="4" name="Content Placeholder 3">
            <a:extLst>
              <a:ext uri="{FF2B5EF4-FFF2-40B4-BE49-F238E27FC236}">
                <a16:creationId xmlns:a16="http://schemas.microsoft.com/office/drawing/2014/main" id="{05BA4B4E-9FD0-584F-A48B-91C16206604E}"/>
              </a:ext>
            </a:extLst>
          </p:cNvPr>
          <p:cNvSpPr>
            <a:spLocks noGrp="1"/>
          </p:cNvSpPr>
          <p:nvPr>
            <p:ph sz="half" idx="2"/>
          </p:nvPr>
        </p:nvSpPr>
        <p:spPr>
          <a:xfrm>
            <a:off x="838200" y="1825625"/>
            <a:ext cx="10515600" cy="4351338"/>
          </a:xfrm>
        </p:spPr>
        <p:txBody>
          <a:bodyPr>
            <a:normAutofit/>
          </a:bodyPr>
          <a:lstStyle/>
          <a:p>
            <a:r>
              <a:rPr lang="en-US" dirty="0"/>
              <a:t>It is crucial for user satisfaction</a:t>
            </a:r>
          </a:p>
          <a:p>
            <a:endParaRPr lang="en-US" dirty="0"/>
          </a:p>
        </p:txBody>
      </p:sp>
      <p:sp>
        <p:nvSpPr>
          <p:cNvPr id="5" name="Slide Number Placeholder 4">
            <a:extLst>
              <a:ext uri="{FF2B5EF4-FFF2-40B4-BE49-F238E27FC236}">
                <a16:creationId xmlns:a16="http://schemas.microsoft.com/office/drawing/2014/main" id="{5E914016-45E7-9847-A971-2A48D991B340}"/>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0F37917-FD3A-4669-9018-DA04BCDD3D75}" type="slidenum">
              <a:rPr lang="en-US" smtClean="0"/>
              <a:pPr>
                <a:spcAft>
                  <a:spcPts val="600"/>
                </a:spcAft>
              </a:pPr>
              <a:t>13</a:t>
            </a:fld>
            <a:endParaRPr lang="en-US"/>
          </a:p>
        </p:txBody>
      </p:sp>
      <p:pic>
        <p:nvPicPr>
          <p:cNvPr id="6" name="Image" descr="Image">
            <a:extLst>
              <a:ext uri="{FF2B5EF4-FFF2-40B4-BE49-F238E27FC236}">
                <a16:creationId xmlns:a16="http://schemas.microsoft.com/office/drawing/2014/main" id="{4D065F2A-480F-430E-869B-B390BED2B499}"/>
              </a:ext>
            </a:extLst>
          </p:cNvPr>
          <p:cNvPicPr>
            <a:picLocks noChangeAspect="1"/>
          </p:cNvPicPr>
          <p:nvPr/>
        </p:nvPicPr>
        <p:blipFill>
          <a:blip r:embed="rId3"/>
          <a:stretch>
            <a:fillRect/>
          </a:stretch>
        </p:blipFill>
        <p:spPr>
          <a:xfrm>
            <a:off x="5859389" y="365125"/>
            <a:ext cx="5915269" cy="2053109"/>
          </a:xfrm>
          <a:prstGeom prst="rect">
            <a:avLst/>
          </a:prstGeom>
          <a:ln w="3175">
            <a:miter lim="400000"/>
          </a:ln>
        </p:spPr>
      </p:pic>
      <p:sp>
        <p:nvSpPr>
          <p:cNvPr id="7" name="Adapted from Maneesh Agrawala &amp; Bjoern Hartmann">
            <a:extLst>
              <a:ext uri="{FF2B5EF4-FFF2-40B4-BE49-F238E27FC236}">
                <a16:creationId xmlns:a16="http://schemas.microsoft.com/office/drawing/2014/main" id="{A4250E3A-8AB9-4C7A-B3DE-0B86D1B82631}"/>
              </a:ext>
            </a:extLst>
          </p:cNvPr>
          <p:cNvSpPr txBox="1"/>
          <p:nvPr/>
        </p:nvSpPr>
        <p:spPr>
          <a:xfrm>
            <a:off x="7106490" y="2445687"/>
            <a:ext cx="3805081" cy="30386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584200">
              <a:lnSpc>
                <a:spcPct val="120000"/>
              </a:lnSpc>
              <a:spcBef>
                <a:spcPts val="4600"/>
              </a:spcBef>
              <a:defRPr sz="2600">
                <a:solidFill>
                  <a:srgbClr val="535353"/>
                </a:solidFill>
                <a:latin typeface="Gill Sans Light"/>
                <a:ea typeface="Gill Sans Light"/>
                <a:cs typeface="Gill Sans Light"/>
                <a:sym typeface="Gill Sans Light"/>
              </a:defRPr>
            </a:lvl1pPr>
          </a:lstStyle>
          <a:p>
            <a:r>
              <a:rPr sz="1200" dirty="0">
                <a:latin typeface="Arial" panose="020B0604020202020204" pitchFamily="34" charset="0"/>
                <a:cs typeface="Arial" panose="020B0604020202020204" pitchFamily="34" charset="0"/>
              </a:rPr>
              <a:t>Adapted from Maneesh </a:t>
            </a:r>
            <a:r>
              <a:rPr sz="1200" dirty="0" err="1">
                <a:latin typeface="Arial" panose="020B0604020202020204" pitchFamily="34" charset="0"/>
                <a:cs typeface="Arial" panose="020B0604020202020204" pitchFamily="34" charset="0"/>
              </a:rPr>
              <a:t>Agrawala</a:t>
            </a:r>
            <a:r>
              <a:rPr sz="1200" dirty="0">
                <a:latin typeface="Arial" panose="020B0604020202020204" pitchFamily="34" charset="0"/>
                <a:cs typeface="Arial" panose="020B0604020202020204" pitchFamily="34" charset="0"/>
              </a:rPr>
              <a:t> &amp; </a:t>
            </a:r>
            <a:r>
              <a:rPr sz="1200" dirty="0" err="1">
                <a:latin typeface="Arial" panose="020B0604020202020204" pitchFamily="34" charset="0"/>
                <a:cs typeface="Arial" panose="020B0604020202020204" pitchFamily="34" charset="0"/>
              </a:rPr>
              <a:t>Bjoern</a:t>
            </a:r>
            <a:r>
              <a:rPr sz="1200" dirty="0">
                <a:latin typeface="Arial" panose="020B0604020202020204" pitchFamily="34" charset="0"/>
                <a:cs typeface="Arial" panose="020B0604020202020204" pitchFamily="34" charset="0"/>
              </a:rPr>
              <a:t> Hartmann  </a:t>
            </a:r>
          </a:p>
        </p:txBody>
      </p:sp>
      <p:pic>
        <p:nvPicPr>
          <p:cNvPr id="8" name="Image" descr="Image">
            <a:extLst>
              <a:ext uri="{FF2B5EF4-FFF2-40B4-BE49-F238E27FC236}">
                <a16:creationId xmlns:a16="http://schemas.microsoft.com/office/drawing/2014/main" id="{8B3E751D-9AAB-4F57-8C5F-D35855B864D3}"/>
              </a:ext>
            </a:extLst>
          </p:cNvPr>
          <p:cNvPicPr>
            <a:picLocks noChangeAspect="1"/>
          </p:cNvPicPr>
          <p:nvPr/>
        </p:nvPicPr>
        <p:blipFill>
          <a:blip r:embed="rId4"/>
          <a:stretch>
            <a:fillRect/>
          </a:stretch>
        </p:blipFill>
        <p:spPr>
          <a:xfrm>
            <a:off x="1214569" y="2419462"/>
            <a:ext cx="3449202" cy="3396622"/>
          </a:xfrm>
          <a:prstGeom prst="rect">
            <a:avLst/>
          </a:prstGeom>
          <a:ln w="3175">
            <a:miter lim="400000"/>
          </a:ln>
        </p:spPr>
      </p:pic>
      <p:sp>
        <p:nvSpPr>
          <p:cNvPr id="9" name="Crash of AA Flight 965">
            <a:extLst>
              <a:ext uri="{FF2B5EF4-FFF2-40B4-BE49-F238E27FC236}">
                <a16:creationId xmlns:a16="http://schemas.microsoft.com/office/drawing/2014/main" id="{F085216F-5526-4F39-A2A1-B460A772CC56}"/>
              </a:ext>
            </a:extLst>
          </p:cNvPr>
          <p:cNvSpPr txBox="1">
            <a:spLocks/>
          </p:cNvSpPr>
          <p:nvPr/>
        </p:nvSpPr>
        <p:spPr>
          <a:xfrm>
            <a:off x="1222776" y="5911371"/>
            <a:ext cx="3667239" cy="4985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Crash of AA Flight 965</a:t>
            </a:r>
          </a:p>
        </p:txBody>
      </p:sp>
      <p:sp>
        <p:nvSpPr>
          <p:cNvPr id="11" name="TextBox 10">
            <a:extLst>
              <a:ext uri="{FF2B5EF4-FFF2-40B4-BE49-F238E27FC236}">
                <a16:creationId xmlns:a16="http://schemas.microsoft.com/office/drawing/2014/main" id="{28E23ABF-8187-4D4C-87E5-3909594F7284}"/>
              </a:ext>
            </a:extLst>
          </p:cNvPr>
          <p:cNvSpPr txBox="1"/>
          <p:nvPr/>
        </p:nvSpPr>
        <p:spPr>
          <a:xfrm>
            <a:off x="1008146" y="6365481"/>
            <a:ext cx="3881869" cy="276999"/>
          </a:xfrm>
          <a:prstGeom prst="rect">
            <a:avLst/>
          </a:prstGeom>
          <a:noFill/>
          <a:ln w="12700" cap="flat" cmpd="sng" algn="ctr">
            <a:solidFill>
              <a:srgbClr val="0070C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270033" indent="-270033" defTabSz="936322">
              <a:spcBef>
                <a:spcPts val="1700"/>
              </a:spcBef>
              <a:defRPr sz="2322"/>
            </a:pPr>
            <a:r>
              <a:rPr lang="en-US" sz="1200" u="sng" dirty="0">
                <a:hlinkClick r:id="rId5"/>
              </a:rPr>
              <a:t>http://en.wikipedia.org/wiki/American_Airlines_Flight_965</a:t>
            </a:r>
          </a:p>
        </p:txBody>
      </p:sp>
      <p:pic>
        <p:nvPicPr>
          <p:cNvPr id="12" name="Image" descr="Image">
            <a:extLst>
              <a:ext uri="{FF2B5EF4-FFF2-40B4-BE49-F238E27FC236}">
                <a16:creationId xmlns:a16="http://schemas.microsoft.com/office/drawing/2014/main" id="{43EF0457-9601-4F4E-AFD0-BCD0BEB64BE2}"/>
              </a:ext>
            </a:extLst>
          </p:cNvPr>
          <p:cNvPicPr>
            <a:picLocks noChangeAspect="1"/>
          </p:cNvPicPr>
          <p:nvPr/>
        </p:nvPicPr>
        <p:blipFill>
          <a:blip r:embed="rId6"/>
          <a:stretch>
            <a:fillRect/>
          </a:stretch>
        </p:blipFill>
        <p:spPr>
          <a:xfrm>
            <a:off x="6394528" y="2999283"/>
            <a:ext cx="4627411" cy="3087145"/>
          </a:xfrm>
          <a:prstGeom prst="rect">
            <a:avLst/>
          </a:prstGeom>
          <a:ln w="3175">
            <a:miter lim="400000"/>
          </a:ln>
        </p:spPr>
      </p:pic>
      <p:sp>
        <p:nvSpPr>
          <p:cNvPr id="13" name="Airbus A350">
            <a:extLst>
              <a:ext uri="{FF2B5EF4-FFF2-40B4-BE49-F238E27FC236}">
                <a16:creationId xmlns:a16="http://schemas.microsoft.com/office/drawing/2014/main" id="{F0B481D3-7B98-4F5A-AFED-AA0126CF8DA3}"/>
              </a:ext>
            </a:extLst>
          </p:cNvPr>
          <p:cNvSpPr txBox="1">
            <a:spLocks/>
          </p:cNvSpPr>
          <p:nvPr/>
        </p:nvSpPr>
        <p:spPr>
          <a:xfrm>
            <a:off x="7445065" y="6171792"/>
            <a:ext cx="2936892" cy="4985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Airbus A350 Cupholders</a:t>
            </a:r>
          </a:p>
        </p:txBody>
      </p:sp>
    </p:spTree>
    <p:extLst>
      <p:ext uri="{BB962C8B-B14F-4D97-AF65-F5344CB8AC3E}">
        <p14:creationId xmlns:p14="http://schemas.microsoft.com/office/powerpoint/2010/main" val="3566300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FCD54966-636B-40B8-9A0B-F5A7E500E446}"/>
              </a:ext>
            </a:extLst>
          </p:cNvPr>
          <p:cNvSpPr>
            <a:spLocks noGrp="1" noChangeArrowheads="1"/>
          </p:cNvSpPr>
          <p:nvPr>
            <p:ph type="title"/>
          </p:nvPr>
        </p:nvSpPr>
        <p:spPr/>
        <p:txBody>
          <a:bodyPr/>
          <a:lstStyle/>
          <a:p>
            <a:r>
              <a:rPr lang="en-US" altLang="en-US" dirty="0"/>
              <a:t>“Usability</a:t>
            </a:r>
          </a:p>
        </p:txBody>
      </p:sp>
      <p:sp>
        <p:nvSpPr>
          <p:cNvPr id="5123" name="Text Box 3">
            <a:extLst>
              <a:ext uri="{FF2B5EF4-FFF2-40B4-BE49-F238E27FC236}">
                <a16:creationId xmlns:a16="http://schemas.microsoft.com/office/drawing/2014/main" id="{F4B0D1A4-82AE-4AEF-B842-9318DCC0894D}"/>
              </a:ext>
            </a:extLst>
          </p:cNvPr>
          <p:cNvSpPr txBox="1">
            <a:spLocks/>
          </p:cNvSpPr>
          <p:nvPr/>
        </p:nvSpPr>
        <p:spPr bwMode="auto">
          <a:xfrm>
            <a:off x="10232600" y="6454704"/>
            <a:ext cx="136256" cy="223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5719" tIns="35719" rIns="35719" bIns="35719" anchor="b">
            <a:spAutoFit/>
          </a:bodyPr>
          <a:lstStyle/>
          <a:p>
            <a:pPr algn="r"/>
            <a:fld id="{0BB2D644-9BFF-4E58-8C26-7B6E68779C53}" type="slidenum">
              <a:rPr lang="en-US" altLang="en-US" sz="984">
                <a:latin typeface="Calibri Light" panose="020F0302020204030204" pitchFamily="34" charset="0"/>
                <a:ea typeface="Helvetica Neue" charset="0"/>
                <a:cs typeface="Calibri Light" panose="020F0302020204030204" pitchFamily="34" charset="0"/>
                <a:sym typeface="Helvetica Neue" charset="0"/>
              </a:rPr>
              <a:pPr algn="r"/>
              <a:t>14</a:t>
            </a:fld>
            <a:endParaRPr lang="en-US" altLang="en-US" sz="984" dirty="0">
              <a:latin typeface="Calibri Light" panose="020F0302020204030204" pitchFamily="34" charset="0"/>
              <a:ea typeface="Helvetica Neue" charset="0"/>
              <a:cs typeface="Calibri Light" panose="020F0302020204030204" pitchFamily="34" charset="0"/>
              <a:sym typeface="Helvetica Neue" charset="0"/>
            </a:endParaRPr>
          </a:p>
        </p:txBody>
      </p:sp>
      <p:sp>
        <p:nvSpPr>
          <p:cNvPr id="6" name="Content Placeholder 5">
            <a:extLst>
              <a:ext uri="{FF2B5EF4-FFF2-40B4-BE49-F238E27FC236}">
                <a16:creationId xmlns:a16="http://schemas.microsoft.com/office/drawing/2014/main" id="{4DC5851A-D120-431B-A192-B131462C0DE1}"/>
              </a:ext>
            </a:extLst>
          </p:cNvPr>
          <p:cNvSpPr>
            <a:spLocks noGrp="1"/>
          </p:cNvSpPr>
          <p:nvPr>
            <p:ph idx="1"/>
          </p:nvPr>
        </p:nvSpPr>
        <p:spPr>
          <a:xfrm>
            <a:off x="838200" y="1500160"/>
            <a:ext cx="10515600" cy="4351338"/>
          </a:xfrm>
        </p:spPr>
        <p:txBody>
          <a:bodyPr>
            <a:normAutofit fontScale="70000" lnSpcReduction="20000"/>
          </a:bodyPr>
          <a:lstStyle/>
          <a:p>
            <a:pPr marL="323850" indent="-323850" defTabSz="1300447">
              <a:spcBef>
                <a:spcPts val="2400"/>
              </a:spcBef>
              <a:defRPr sz="2550"/>
            </a:pPr>
            <a:r>
              <a:rPr lang="en-US" sz="3100" b="1" dirty="0"/>
              <a:t>Not…</a:t>
            </a:r>
          </a:p>
          <a:p>
            <a:pPr marL="781050" lvl="1" indent="-323850" defTabSz="1300447">
              <a:spcBef>
                <a:spcPts val="2400"/>
              </a:spcBef>
              <a:defRPr sz="2550"/>
            </a:pPr>
            <a:r>
              <a:rPr lang="en-US" sz="3300" dirty="0"/>
              <a:t>“dummy proofing”</a:t>
            </a:r>
          </a:p>
          <a:p>
            <a:pPr marL="781050" lvl="1" indent="-323850" defTabSz="1300447">
              <a:spcBef>
                <a:spcPts val="2400"/>
              </a:spcBef>
              <a:defRPr sz="2550"/>
            </a:pPr>
            <a:r>
              <a:rPr lang="en-US" sz="3300" dirty="0"/>
              <a:t>being “user-friendly”</a:t>
            </a:r>
          </a:p>
          <a:p>
            <a:pPr marL="781050" lvl="1" indent="-323850" defTabSz="1300447">
              <a:spcBef>
                <a:spcPts val="2400"/>
              </a:spcBef>
              <a:defRPr sz="2550"/>
            </a:pPr>
            <a:r>
              <a:rPr lang="en-US" sz="3300" dirty="0"/>
              <a:t>making software pretty</a:t>
            </a:r>
          </a:p>
          <a:p>
            <a:pPr marL="323850" indent="-323850" defTabSz="1300447">
              <a:spcBef>
                <a:spcPts val="2400"/>
              </a:spcBef>
              <a:defRPr sz="2550"/>
            </a:pPr>
            <a:r>
              <a:rPr lang="en-US" sz="3400" b="1" dirty="0"/>
              <a:t>Usability IS:</a:t>
            </a:r>
          </a:p>
          <a:p>
            <a:pPr marL="781050" lvl="1" indent="-323850" defTabSz="1300447">
              <a:spcBef>
                <a:spcPts val="2400"/>
              </a:spcBef>
              <a:defRPr sz="2550"/>
            </a:pPr>
            <a:r>
              <a:rPr lang="en-US" sz="3300" dirty="0"/>
              <a:t>Recognize: “The user may not be like me”</a:t>
            </a:r>
          </a:p>
          <a:p>
            <a:pPr marL="781050" lvl="1" indent="-323850" defTabSz="1300447">
              <a:spcBef>
                <a:spcPts val="2400"/>
              </a:spcBef>
              <a:defRPr sz="2550"/>
            </a:pPr>
            <a:r>
              <a:rPr lang="en-US" sz="3300" dirty="0"/>
              <a:t>Understanding </a:t>
            </a:r>
            <a:r>
              <a:rPr lang="en-US" sz="3300" b="1" u="sng" dirty="0"/>
              <a:t>user</a:t>
            </a:r>
            <a:r>
              <a:rPr lang="en-US" sz="3300" dirty="0"/>
              <a:t> needs, tasks, goals</a:t>
            </a:r>
          </a:p>
          <a:p>
            <a:pPr marL="323850" indent="-323850" defTabSz="1300447">
              <a:spcBef>
                <a:spcPts val="2400"/>
              </a:spcBef>
              <a:defRPr sz="2550"/>
            </a:pPr>
            <a:r>
              <a:rPr lang="en-US" sz="3500" b="1" dirty="0"/>
              <a:t>User’s mental model </a:t>
            </a:r>
            <a:r>
              <a:rPr lang="en-US" sz="3500" b="1" i="1" dirty="0">
                <a:solidFill>
                  <a:srgbClr val="FF0000"/>
                </a:solidFill>
              </a:rPr>
              <a:t>matches with </a:t>
            </a:r>
            <a:r>
              <a:rPr lang="en-US" sz="3500" b="1" dirty="0"/>
              <a:t>designer’s mental model</a:t>
            </a:r>
            <a:endParaRPr lang="en-US" dirty="0"/>
          </a:p>
          <a:p>
            <a:endParaRPr lang="en-US" dirty="0"/>
          </a:p>
        </p:txBody>
      </p:sp>
    </p:spTree>
    <p:extLst>
      <p:ext uri="{BB962C8B-B14F-4D97-AF65-F5344CB8AC3E}">
        <p14:creationId xmlns:p14="http://schemas.microsoft.com/office/powerpoint/2010/main" val="2053860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86086-6599-43DB-B42C-5CF5855552E7}"/>
              </a:ext>
            </a:extLst>
          </p:cNvPr>
          <p:cNvSpPr>
            <a:spLocks noGrp="1"/>
          </p:cNvSpPr>
          <p:nvPr>
            <p:ph type="title"/>
          </p:nvPr>
        </p:nvSpPr>
        <p:spPr>
          <a:xfrm>
            <a:off x="838200" y="365125"/>
            <a:ext cx="10515600" cy="1325563"/>
          </a:xfrm>
        </p:spPr>
        <p:txBody>
          <a:bodyPr anchor="b">
            <a:normAutofit/>
          </a:bodyPr>
          <a:lstStyle/>
          <a:p>
            <a:r>
              <a:rPr lang="en-US" sz="3600" dirty="0"/>
              <a:t>User-Centered Design</a:t>
            </a:r>
          </a:p>
        </p:txBody>
      </p:sp>
      <p:sp>
        <p:nvSpPr>
          <p:cNvPr id="3" name="Content Placeholder 2">
            <a:extLst>
              <a:ext uri="{FF2B5EF4-FFF2-40B4-BE49-F238E27FC236}">
                <a16:creationId xmlns:a16="http://schemas.microsoft.com/office/drawing/2014/main" id="{99AEA0C1-D2F0-43CD-A61E-2A678E356561}"/>
              </a:ext>
            </a:extLst>
          </p:cNvPr>
          <p:cNvSpPr>
            <a:spLocks noGrp="1"/>
          </p:cNvSpPr>
          <p:nvPr>
            <p:ph sz="half" idx="1"/>
          </p:nvPr>
        </p:nvSpPr>
        <p:spPr>
          <a:xfrm>
            <a:off x="838200" y="1825625"/>
            <a:ext cx="5181600" cy="4351338"/>
          </a:xfrm>
        </p:spPr>
        <p:txBody>
          <a:bodyPr>
            <a:normAutofit/>
          </a:bodyPr>
          <a:lstStyle/>
          <a:p>
            <a:r>
              <a:rPr lang="en-US" dirty="0"/>
              <a:t>A system is evaluated from the user viewpoint.</a:t>
            </a:r>
          </a:p>
          <a:p>
            <a:pPr lvl="1"/>
            <a:r>
              <a:rPr lang="en-US" sz="2800" dirty="0"/>
              <a:t>Ideally by the users!</a:t>
            </a:r>
          </a:p>
          <a:p>
            <a:r>
              <a:rPr lang="en-US" dirty="0"/>
              <a:t>Tension: when do we evaluate?</a:t>
            </a:r>
          </a:p>
          <a:p>
            <a:pPr lvl="1"/>
            <a:r>
              <a:rPr lang="en-US" sz="2800" dirty="0"/>
              <a:t>An incomplete product may not be usable;</a:t>
            </a:r>
          </a:p>
          <a:p>
            <a:pPr lvl="1"/>
            <a:r>
              <a:rPr lang="en-US" sz="2800" dirty="0"/>
              <a:t>If a product is complete, using evaluation has cost.</a:t>
            </a:r>
          </a:p>
          <a:p>
            <a:r>
              <a:rPr lang="en-US" dirty="0"/>
              <a:t>Resolution: evaluate </a:t>
            </a:r>
            <a:r>
              <a:rPr lang="en-US" i="1" dirty="0"/>
              <a:t>prototype</a:t>
            </a:r>
            <a:r>
              <a:rPr lang="en-US" dirty="0"/>
              <a:t>!</a:t>
            </a:r>
          </a:p>
        </p:txBody>
      </p:sp>
      <p:graphicFrame>
        <p:nvGraphicFramePr>
          <p:cNvPr id="5" name="Content Placeholder 4">
            <a:extLst>
              <a:ext uri="{FF2B5EF4-FFF2-40B4-BE49-F238E27FC236}">
                <a16:creationId xmlns:a16="http://schemas.microsoft.com/office/drawing/2014/main" id="{37155255-9EFF-044B-A193-756C9A4A9863}"/>
              </a:ext>
            </a:extLst>
          </p:cNvPr>
          <p:cNvGraphicFramePr>
            <a:graphicFrameLocks noGrp="1"/>
          </p:cNvGraphicFramePr>
          <p:nvPr>
            <p:ph sz="half" idx="2"/>
            <p:extLst>
              <p:ext uri="{D42A27DB-BD31-4B8C-83A1-F6EECF244321}">
                <p14:modId xmlns:p14="http://schemas.microsoft.com/office/powerpoint/2010/main" val="2707090564"/>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941E6CC-A127-4388-BA2C-3900FE89F310}"/>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0F37917-FD3A-4669-9018-DA04BCDD3D75}" type="slidenum">
              <a:rPr lang="en-US" smtClean="0"/>
              <a:pPr>
                <a:spcAft>
                  <a:spcPts val="600"/>
                </a:spcAft>
              </a:pPr>
              <a:t>15</a:t>
            </a:fld>
            <a:endParaRPr lang="en-US"/>
          </a:p>
        </p:txBody>
      </p:sp>
    </p:spTree>
    <p:extLst>
      <p:ext uri="{BB962C8B-B14F-4D97-AF65-F5344CB8AC3E}">
        <p14:creationId xmlns:p14="http://schemas.microsoft.com/office/powerpoint/2010/main" val="2788142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225C7-007C-6749-A2D3-4072571DA533}"/>
              </a:ext>
            </a:extLst>
          </p:cNvPr>
          <p:cNvSpPr>
            <a:spLocks noGrp="1"/>
          </p:cNvSpPr>
          <p:nvPr>
            <p:ph type="title"/>
          </p:nvPr>
        </p:nvSpPr>
        <p:spPr/>
        <p:txBody>
          <a:bodyPr/>
          <a:lstStyle/>
          <a:p>
            <a:r>
              <a:rPr lang="en-US" dirty="0"/>
              <a:t>Key Idea: Design Alternatives</a:t>
            </a:r>
          </a:p>
        </p:txBody>
      </p:sp>
      <p:sp>
        <p:nvSpPr>
          <p:cNvPr id="4" name="Slide Number Placeholder 3">
            <a:extLst>
              <a:ext uri="{FF2B5EF4-FFF2-40B4-BE49-F238E27FC236}">
                <a16:creationId xmlns:a16="http://schemas.microsoft.com/office/drawing/2014/main" id="{823D29F9-D4AF-9E4F-A565-7D0F049ED97C}"/>
              </a:ext>
            </a:extLst>
          </p:cNvPr>
          <p:cNvSpPr>
            <a:spLocks noGrp="1"/>
          </p:cNvSpPr>
          <p:nvPr>
            <p:ph type="sldNum" sz="quarter" idx="12"/>
          </p:nvPr>
        </p:nvSpPr>
        <p:spPr/>
        <p:txBody>
          <a:bodyPr/>
          <a:lstStyle/>
          <a:p>
            <a:fld id="{20F37917-FD3A-4669-9018-DA04BCDD3D75}" type="slidenum">
              <a:rPr lang="en-US" smtClean="0"/>
              <a:t>16</a:t>
            </a:fld>
            <a:endParaRPr lang="en-US"/>
          </a:p>
        </p:txBody>
      </p:sp>
      <p:sp>
        <p:nvSpPr>
          <p:cNvPr id="6" name="Content Placeholder 5">
            <a:extLst>
              <a:ext uri="{FF2B5EF4-FFF2-40B4-BE49-F238E27FC236}">
                <a16:creationId xmlns:a16="http://schemas.microsoft.com/office/drawing/2014/main" id="{81A695E8-7E8E-4F6C-9F2C-206D3D86B71F}"/>
              </a:ext>
            </a:extLst>
          </p:cNvPr>
          <p:cNvSpPr>
            <a:spLocks noGrp="1"/>
          </p:cNvSpPr>
          <p:nvPr>
            <p:ph idx="1"/>
          </p:nvPr>
        </p:nvSpPr>
        <p:spPr/>
        <p:txBody>
          <a:bodyPr/>
          <a:lstStyle/>
          <a:p>
            <a:r>
              <a:rPr lang="en-US" dirty="0"/>
              <a:t>Use sketches</a:t>
            </a:r>
          </a:p>
        </p:txBody>
      </p:sp>
      <p:pic>
        <p:nvPicPr>
          <p:cNvPr id="11" name="Image" descr="Image">
            <a:extLst>
              <a:ext uri="{FF2B5EF4-FFF2-40B4-BE49-F238E27FC236}">
                <a16:creationId xmlns:a16="http://schemas.microsoft.com/office/drawing/2014/main" id="{0E94F604-8E0F-4EA6-800C-99AF9FFA4EA0}"/>
              </a:ext>
            </a:extLst>
          </p:cNvPr>
          <p:cNvPicPr>
            <a:picLocks noChangeAspect="1"/>
          </p:cNvPicPr>
          <p:nvPr/>
        </p:nvPicPr>
        <p:blipFill>
          <a:blip r:embed="rId3"/>
          <a:stretch>
            <a:fillRect/>
          </a:stretch>
        </p:blipFill>
        <p:spPr>
          <a:xfrm>
            <a:off x="6096000" y="1848670"/>
            <a:ext cx="4734095" cy="4351338"/>
          </a:xfrm>
          <a:prstGeom prst="rect">
            <a:avLst/>
          </a:prstGeom>
          <a:ln w="3175">
            <a:miter lim="400000"/>
          </a:ln>
        </p:spPr>
      </p:pic>
      <p:pic>
        <p:nvPicPr>
          <p:cNvPr id="12" name="Image" descr="Image">
            <a:extLst>
              <a:ext uri="{FF2B5EF4-FFF2-40B4-BE49-F238E27FC236}">
                <a16:creationId xmlns:a16="http://schemas.microsoft.com/office/drawing/2014/main" id="{797A08CF-7F34-4B7D-BEEA-AF7FC159A01C}"/>
              </a:ext>
            </a:extLst>
          </p:cNvPr>
          <p:cNvPicPr>
            <a:picLocks noChangeAspect="1"/>
          </p:cNvPicPr>
          <p:nvPr/>
        </p:nvPicPr>
        <p:blipFill>
          <a:blip r:embed="rId4"/>
          <a:srcRect r="30758" b="43517"/>
          <a:stretch>
            <a:fillRect/>
          </a:stretch>
        </p:blipFill>
        <p:spPr>
          <a:xfrm rot="5400000">
            <a:off x="1136279" y="1883915"/>
            <a:ext cx="4351336" cy="4593533"/>
          </a:xfrm>
          <a:prstGeom prst="rect">
            <a:avLst/>
          </a:prstGeom>
          <a:ln w="3175">
            <a:miter lim="400000"/>
          </a:ln>
        </p:spPr>
      </p:pic>
      <p:pic>
        <p:nvPicPr>
          <p:cNvPr id="13" name="Image" descr="Image">
            <a:extLst>
              <a:ext uri="{FF2B5EF4-FFF2-40B4-BE49-F238E27FC236}">
                <a16:creationId xmlns:a16="http://schemas.microsoft.com/office/drawing/2014/main" id="{A4DD2F5B-2633-446C-8C8A-35D1CF7892B5}"/>
              </a:ext>
            </a:extLst>
          </p:cNvPr>
          <p:cNvPicPr>
            <a:picLocks noChangeAspect="1"/>
          </p:cNvPicPr>
          <p:nvPr/>
        </p:nvPicPr>
        <p:blipFill>
          <a:blip r:embed="rId4"/>
          <a:srcRect l="31171" t="61337" r="35187"/>
          <a:stretch>
            <a:fillRect/>
          </a:stretch>
        </p:blipFill>
        <p:spPr>
          <a:xfrm rot="5400000">
            <a:off x="1872470" y="1417557"/>
            <a:ext cx="2095550" cy="3116680"/>
          </a:xfrm>
          <a:prstGeom prst="rect">
            <a:avLst/>
          </a:prstGeom>
          <a:ln w="3175">
            <a:miter lim="400000"/>
          </a:ln>
        </p:spPr>
      </p:pic>
    </p:spTree>
    <p:extLst>
      <p:ext uri="{BB962C8B-B14F-4D97-AF65-F5344CB8AC3E}">
        <p14:creationId xmlns:p14="http://schemas.microsoft.com/office/powerpoint/2010/main" val="3684983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225C7-007C-6749-A2D3-4072571DA533}"/>
              </a:ext>
            </a:extLst>
          </p:cNvPr>
          <p:cNvSpPr>
            <a:spLocks noGrp="1"/>
          </p:cNvSpPr>
          <p:nvPr>
            <p:ph type="title"/>
          </p:nvPr>
        </p:nvSpPr>
        <p:spPr/>
        <p:txBody>
          <a:bodyPr/>
          <a:lstStyle/>
          <a:p>
            <a:r>
              <a:rPr lang="en-US" dirty="0"/>
              <a:t>Key Idea: Design Alternatives</a:t>
            </a:r>
          </a:p>
        </p:txBody>
      </p:sp>
      <p:sp>
        <p:nvSpPr>
          <p:cNvPr id="4" name="Slide Number Placeholder 3">
            <a:extLst>
              <a:ext uri="{FF2B5EF4-FFF2-40B4-BE49-F238E27FC236}">
                <a16:creationId xmlns:a16="http://schemas.microsoft.com/office/drawing/2014/main" id="{823D29F9-D4AF-9E4F-A565-7D0F049ED97C}"/>
              </a:ext>
            </a:extLst>
          </p:cNvPr>
          <p:cNvSpPr>
            <a:spLocks noGrp="1"/>
          </p:cNvSpPr>
          <p:nvPr>
            <p:ph type="sldNum" sz="quarter" idx="12"/>
          </p:nvPr>
        </p:nvSpPr>
        <p:spPr/>
        <p:txBody>
          <a:bodyPr/>
          <a:lstStyle/>
          <a:p>
            <a:fld id="{20F37917-FD3A-4669-9018-DA04BCDD3D75}" type="slidenum">
              <a:rPr lang="en-US" smtClean="0"/>
              <a:t>17</a:t>
            </a:fld>
            <a:endParaRPr lang="en-US"/>
          </a:p>
        </p:txBody>
      </p:sp>
      <p:sp>
        <p:nvSpPr>
          <p:cNvPr id="6" name="Content Placeholder 5">
            <a:extLst>
              <a:ext uri="{FF2B5EF4-FFF2-40B4-BE49-F238E27FC236}">
                <a16:creationId xmlns:a16="http://schemas.microsoft.com/office/drawing/2014/main" id="{81A695E8-7E8E-4F6C-9F2C-206D3D86B71F}"/>
              </a:ext>
            </a:extLst>
          </p:cNvPr>
          <p:cNvSpPr>
            <a:spLocks noGrp="1"/>
          </p:cNvSpPr>
          <p:nvPr>
            <p:ph idx="1"/>
          </p:nvPr>
        </p:nvSpPr>
        <p:spPr>
          <a:xfrm>
            <a:off x="838199" y="1500160"/>
            <a:ext cx="10742905" cy="4351338"/>
          </a:xfrm>
        </p:spPr>
        <p:txBody>
          <a:bodyPr/>
          <a:lstStyle/>
          <a:p>
            <a:r>
              <a:rPr lang="en-US" dirty="0"/>
              <a:t>Think broadly with wide range of possible designs then choose “</a:t>
            </a:r>
            <a:r>
              <a:rPr lang="en-US" i="1" dirty="0"/>
              <a:t>one”</a:t>
            </a:r>
          </a:p>
        </p:txBody>
      </p:sp>
      <p:pic>
        <p:nvPicPr>
          <p:cNvPr id="7" name="Image" descr="Image">
            <a:extLst>
              <a:ext uri="{FF2B5EF4-FFF2-40B4-BE49-F238E27FC236}">
                <a16:creationId xmlns:a16="http://schemas.microsoft.com/office/drawing/2014/main" id="{BFA37D77-84A5-4690-9E4E-A21D22FFD1F7}"/>
              </a:ext>
            </a:extLst>
          </p:cNvPr>
          <p:cNvPicPr>
            <a:picLocks noChangeAspect="1"/>
          </p:cNvPicPr>
          <p:nvPr/>
        </p:nvPicPr>
        <p:blipFill>
          <a:blip r:embed="rId3"/>
          <a:stretch>
            <a:fillRect/>
          </a:stretch>
        </p:blipFill>
        <p:spPr>
          <a:xfrm>
            <a:off x="1768209" y="2018933"/>
            <a:ext cx="3155772" cy="2467545"/>
          </a:xfrm>
          <a:prstGeom prst="rect">
            <a:avLst/>
          </a:prstGeom>
          <a:ln w="3175">
            <a:miter lim="400000"/>
          </a:ln>
        </p:spPr>
      </p:pic>
      <p:pic>
        <p:nvPicPr>
          <p:cNvPr id="8" name="Image" descr="Image">
            <a:extLst>
              <a:ext uri="{FF2B5EF4-FFF2-40B4-BE49-F238E27FC236}">
                <a16:creationId xmlns:a16="http://schemas.microsoft.com/office/drawing/2014/main" id="{C874E030-F40B-4F9F-A4B8-9DEB66D0A4CB}"/>
              </a:ext>
            </a:extLst>
          </p:cNvPr>
          <p:cNvPicPr>
            <a:picLocks noChangeAspect="1"/>
          </p:cNvPicPr>
          <p:nvPr/>
        </p:nvPicPr>
        <p:blipFill>
          <a:blip r:embed="rId4"/>
          <a:stretch>
            <a:fillRect/>
          </a:stretch>
        </p:blipFill>
        <p:spPr>
          <a:xfrm>
            <a:off x="5151286" y="4765624"/>
            <a:ext cx="4892827" cy="1984397"/>
          </a:xfrm>
          <a:prstGeom prst="rect">
            <a:avLst/>
          </a:prstGeom>
          <a:ln w="3175">
            <a:miter lim="400000"/>
          </a:ln>
        </p:spPr>
      </p:pic>
      <p:pic>
        <p:nvPicPr>
          <p:cNvPr id="9" name="Image" descr="Image">
            <a:extLst>
              <a:ext uri="{FF2B5EF4-FFF2-40B4-BE49-F238E27FC236}">
                <a16:creationId xmlns:a16="http://schemas.microsoft.com/office/drawing/2014/main" id="{F2A39F09-133C-4282-912B-CBB2643B9E51}"/>
              </a:ext>
            </a:extLst>
          </p:cNvPr>
          <p:cNvPicPr>
            <a:picLocks noChangeAspect="1"/>
          </p:cNvPicPr>
          <p:nvPr/>
        </p:nvPicPr>
        <p:blipFill>
          <a:blip r:embed="rId5"/>
          <a:stretch>
            <a:fillRect/>
          </a:stretch>
        </p:blipFill>
        <p:spPr>
          <a:xfrm>
            <a:off x="5151286" y="2026091"/>
            <a:ext cx="5111342" cy="2375222"/>
          </a:xfrm>
          <a:prstGeom prst="rect">
            <a:avLst/>
          </a:prstGeom>
          <a:ln w="3175">
            <a:miter lim="400000"/>
          </a:ln>
        </p:spPr>
      </p:pic>
      <p:pic>
        <p:nvPicPr>
          <p:cNvPr id="10" name="Image" descr="Image">
            <a:extLst>
              <a:ext uri="{FF2B5EF4-FFF2-40B4-BE49-F238E27FC236}">
                <a16:creationId xmlns:a16="http://schemas.microsoft.com/office/drawing/2014/main" id="{CA4D947B-4211-4E3F-9B25-1BC1BD946132}"/>
              </a:ext>
            </a:extLst>
          </p:cNvPr>
          <p:cNvPicPr>
            <a:picLocks noChangeAspect="1"/>
          </p:cNvPicPr>
          <p:nvPr/>
        </p:nvPicPr>
        <p:blipFill>
          <a:blip r:embed="rId6"/>
          <a:stretch>
            <a:fillRect/>
          </a:stretch>
        </p:blipFill>
        <p:spPr>
          <a:xfrm>
            <a:off x="610895" y="4503588"/>
            <a:ext cx="4313086" cy="2301574"/>
          </a:xfrm>
          <a:prstGeom prst="rect">
            <a:avLst/>
          </a:prstGeom>
          <a:ln w="3175">
            <a:miter lim="400000"/>
          </a:ln>
        </p:spPr>
      </p:pic>
    </p:spTree>
    <p:extLst>
      <p:ext uri="{BB962C8B-B14F-4D97-AF65-F5344CB8AC3E}">
        <p14:creationId xmlns:p14="http://schemas.microsoft.com/office/powerpoint/2010/main" val="492784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CF44A-1672-6A45-BB48-7101D7966E7F}"/>
              </a:ext>
            </a:extLst>
          </p:cNvPr>
          <p:cNvSpPr>
            <a:spLocks noGrp="1"/>
          </p:cNvSpPr>
          <p:nvPr>
            <p:ph type="title"/>
          </p:nvPr>
        </p:nvSpPr>
        <p:spPr>
          <a:xfrm>
            <a:off x="838200" y="365125"/>
            <a:ext cx="10515600" cy="1325563"/>
          </a:xfrm>
        </p:spPr>
        <p:txBody>
          <a:bodyPr anchor="b">
            <a:normAutofit/>
          </a:bodyPr>
          <a:lstStyle/>
          <a:p>
            <a:r>
              <a:rPr lang="en-US" sz="3600" dirty="0"/>
              <a:t>Prototype (1 of 3): Paper Simulation</a:t>
            </a:r>
          </a:p>
        </p:txBody>
      </p:sp>
      <p:pic>
        <p:nvPicPr>
          <p:cNvPr id="7" name="Picture 6" descr="Hand-drawn dialog box &quot;Welcome to VideoStage&quot; with tabs and sound options attached with tape">
            <a:extLst>
              <a:ext uri="{FF2B5EF4-FFF2-40B4-BE49-F238E27FC236}">
                <a16:creationId xmlns:a16="http://schemas.microsoft.com/office/drawing/2014/main" id="{D9496691-261E-4345-A03A-EE526BB691C2}"/>
              </a:ext>
            </a:extLst>
          </p:cNvPr>
          <p:cNvPicPr>
            <a:picLocks noChangeAspect="1"/>
          </p:cNvPicPr>
          <p:nvPr/>
        </p:nvPicPr>
        <p:blipFill rotWithShape="1">
          <a:blip r:embed="rId3"/>
          <a:srcRect t="6154" b="5713"/>
          <a:stretch/>
        </p:blipFill>
        <p:spPr>
          <a:xfrm>
            <a:off x="838201" y="1825625"/>
            <a:ext cx="5181600" cy="3425031"/>
          </a:xfrm>
          <a:prstGeom prst="rect">
            <a:avLst/>
          </a:prstGeom>
          <a:noFill/>
        </p:spPr>
      </p:pic>
      <p:sp>
        <p:nvSpPr>
          <p:cNvPr id="12" name="Content Placeholder 3">
            <a:extLst>
              <a:ext uri="{FF2B5EF4-FFF2-40B4-BE49-F238E27FC236}">
                <a16:creationId xmlns:a16="http://schemas.microsoft.com/office/drawing/2014/main" id="{F61C1EF2-B729-45FC-9A29-80884368C865}"/>
              </a:ext>
            </a:extLst>
          </p:cNvPr>
          <p:cNvSpPr>
            <a:spLocks noGrp="1"/>
          </p:cNvSpPr>
          <p:nvPr>
            <p:ph sz="half" idx="2"/>
          </p:nvPr>
        </p:nvSpPr>
        <p:spPr>
          <a:xfrm>
            <a:off x="6172200" y="1825625"/>
            <a:ext cx="5181600" cy="4351338"/>
          </a:xfrm>
        </p:spPr>
        <p:txBody>
          <a:bodyPr>
            <a:normAutofit lnSpcReduction="10000"/>
          </a:bodyPr>
          <a:lstStyle/>
          <a:p>
            <a:r>
              <a:rPr lang="en-US" dirty="0"/>
              <a:t>Hand-drawn user interfaces:</a:t>
            </a:r>
          </a:p>
          <a:p>
            <a:pPr lvl="1"/>
            <a:r>
              <a:rPr lang="en-US" dirty="0"/>
              <a:t>on paper or card;</a:t>
            </a:r>
          </a:p>
          <a:p>
            <a:pPr lvl="1"/>
            <a:r>
              <a:rPr lang="en-US" dirty="0"/>
              <a:t>made on the spot.</a:t>
            </a:r>
          </a:p>
          <a:p>
            <a:r>
              <a:rPr lang="en-US" dirty="0"/>
              <a:t>Developers animate:</a:t>
            </a:r>
          </a:p>
          <a:p>
            <a:pPr lvl="1"/>
            <a:r>
              <a:rPr lang="en-US" dirty="0"/>
              <a:t>Present to test user;</a:t>
            </a:r>
          </a:p>
          <a:p>
            <a:r>
              <a:rPr lang="en-US" dirty="0"/>
              <a:t>Users act:</a:t>
            </a:r>
          </a:p>
          <a:p>
            <a:pPr lvl="1"/>
            <a:r>
              <a:rPr lang="en-US" dirty="0"/>
              <a:t>Indicate what they would do.</a:t>
            </a:r>
          </a:p>
          <a:p>
            <a:endParaRPr lang="en-US" dirty="0"/>
          </a:p>
          <a:p>
            <a:r>
              <a:rPr lang="en-US" dirty="0"/>
              <a:t>Advantage: </a:t>
            </a:r>
            <a:r>
              <a:rPr lang="en-US" i="1" dirty="0"/>
              <a:t>fast turnaround, cost less, allow more iterations</a:t>
            </a:r>
          </a:p>
        </p:txBody>
      </p:sp>
      <p:sp>
        <p:nvSpPr>
          <p:cNvPr id="5" name="Slide Number Placeholder 4">
            <a:extLst>
              <a:ext uri="{FF2B5EF4-FFF2-40B4-BE49-F238E27FC236}">
                <a16:creationId xmlns:a16="http://schemas.microsoft.com/office/drawing/2014/main" id="{3C604DDC-C1A4-AF4C-A906-0ADEF76116F4}"/>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0F37917-FD3A-4669-9018-DA04BCDD3D75}" type="slidenum">
              <a:rPr lang="en-US" smtClean="0"/>
              <a:pPr>
                <a:spcAft>
                  <a:spcPts val="600"/>
                </a:spcAft>
              </a:pPr>
              <a:t>18</a:t>
            </a:fld>
            <a:endParaRPr lang="en-US"/>
          </a:p>
        </p:txBody>
      </p:sp>
    </p:spTree>
    <p:extLst>
      <p:ext uri="{BB962C8B-B14F-4D97-AF65-F5344CB8AC3E}">
        <p14:creationId xmlns:p14="http://schemas.microsoft.com/office/powerpoint/2010/main" val="1024437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54C3CC92-F889-4F12-8FB5-D722EC415494}"/>
              </a:ext>
            </a:extLst>
          </p:cNvPr>
          <p:cNvSpPr>
            <a:spLocks noGrp="1"/>
          </p:cNvSpPr>
          <p:nvPr>
            <p:ph type="title"/>
          </p:nvPr>
        </p:nvSpPr>
        <p:spPr>
          <a:xfrm>
            <a:off x="838200" y="365125"/>
            <a:ext cx="10515600" cy="1325563"/>
          </a:xfrm>
        </p:spPr>
        <p:txBody>
          <a:bodyPr>
            <a:normAutofit/>
          </a:bodyPr>
          <a:lstStyle/>
          <a:p>
            <a:r>
              <a:rPr lang="en-US" sz="3600" dirty="0"/>
              <a:t>Prototype (2 of 3): Wizard-of-Oz</a:t>
            </a:r>
          </a:p>
        </p:txBody>
      </p:sp>
      <p:sp>
        <p:nvSpPr>
          <p:cNvPr id="73" name="Content Placeholder 2">
            <a:extLst>
              <a:ext uri="{FF2B5EF4-FFF2-40B4-BE49-F238E27FC236}">
                <a16:creationId xmlns:a16="http://schemas.microsoft.com/office/drawing/2014/main" id="{C9676E0C-7677-4BAE-8AEE-8A5832256B42}"/>
              </a:ext>
            </a:extLst>
          </p:cNvPr>
          <p:cNvSpPr>
            <a:spLocks noGrp="1"/>
          </p:cNvSpPr>
          <p:nvPr>
            <p:ph sz="half" idx="1"/>
          </p:nvPr>
        </p:nvSpPr>
        <p:spPr>
          <a:xfrm>
            <a:off x="838200" y="1825625"/>
            <a:ext cx="5181600" cy="4351338"/>
          </a:xfrm>
        </p:spPr>
        <p:txBody>
          <a:bodyPr/>
          <a:lstStyle/>
          <a:p>
            <a:r>
              <a:rPr lang="en-US" dirty="0"/>
              <a:t>Software has right “look”</a:t>
            </a:r>
          </a:p>
          <a:p>
            <a:pPr lvl="1"/>
            <a:r>
              <a:rPr lang="en-US" dirty="0"/>
              <a:t>But barely functional.</a:t>
            </a:r>
          </a:p>
          <a:p>
            <a:r>
              <a:rPr lang="en-US" dirty="0"/>
              <a:t>Scripted interaction only</a:t>
            </a:r>
          </a:p>
          <a:p>
            <a:pPr lvl="1"/>
            <a:r>
              <a:rPr lang="en-US" dirty="0"/>
              <a:t>All responses are “canned.”</a:t>
            </a:r>
          </a:p>
          <a:p>
            <a:r>
              <a:rPr lang="en-US" dirty="0"/>
              <a:t>Illusion is effective.</a:t>
            </a:r>
          </a:p>
        </p:txBody>
      </p:sp>
      <p:pic>
        <p:nvPicPr>
          <p:cNvPr id="6146" name="Picture 2">
            <a:extLst>
              <a:ext uri="{FF2B5EF4-FFF2-40B4-BE49-F238E27FC236}">
                <a16:creationId xmlns:a16="http://schemas.microsoft.com/office/drawing/2014/main" id="{79793052-B014-5C40-80E6-DFEAEACEF52F}"/>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188"/>
          <a:stretch/>
        </p:blipFill>
        <p:spPr bwMode="auto">
          <a:xfrm>
            <a:off x="6172200" y="1907928"/>
            <a:ext cx="5181600" cy="3843943"/>
          </a:xfrm>
          <a:prstGeom prst="rect">
            <a:avLst/>
          </a:prstGeom>
          <a:solidFill>
            <a:srgbClr val="FFFFFF"/>
          </a:solidFill>
        </p:spPr>
      </p:pic>
      <p:sp>
        <p:nvSpPr>
          <p:cNvPr id="5" name="Slide Number Placeholder 4">
            <a:extLst>
              <a:ext uri="{FF2B5EF4-FFF2-40B4-BE49-F238E27FC236}">
                <a16:creationId xmlns:a16="http://schemas.microsoft.com/office/drawing/2014/main" id="{03785C0E-42FC-4344-B1F1-07253A4C8DD1}"/>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0F37917-FD3A-4669-9018-DA04BCDD3D75}" type="slidenum">
              <a:rPr lang="en-US" smtClean="0"/>
              <a:pPr>
                <a:spcAft>
                  <a:spcPts val="600"/>
                </a:spcAft>
              </a:pPr>
              <a:t>19</a:t>
            </a:fld>
            <a:endParaRPr lang="en-US"/>
          </a:p>
        </p:txBody>
      </p:sp>
    </p:spTree>
    <p:extLst>
      <p:ext uri="{BB962C8B-B14F-4D97-AF65-F5344CB8AC3E}">
        <p14:creationId xmlns:p14="http://schemas.microsoft.com/office/powerpoint/2010/main" val="2307852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33575-0593-49FD-831F-131BB6CC7E6C}"/>
              </a:ext>
            </a:extLst>
          </p:cNvPr>
          <p:cNvSpPr>
            <a:spLocks noGrp="1"/>
          </p:cNvSpPr>
          <p:nvPr>
            <p:ph type="title"/>
          </p:nvPr>
        </p:nvSpPr>
        <p:spPr/>
        <p:txBody>
          <a:bodyPr/>
          <a:lstStyle/>
          <a:p>
            <a:r>
              <a:rPr lang="en-US" dirty="0"/>
              <a:t>Learning Objectives for this Lesson</a:t>
            </a:r>
          </a:p>
        </p:txBody>
      </p:sp>
      <p:sp>
        <p:nvSpPr>
          <p:cNvPr id="3" name="Text Placeholder 2">
            <a:extLst>
              <a:ext uri="{FF2B5EF4-FFF2-40B4-BE49-F238E27FC236}">
                <a16:creationId xmlns:a16="http://schemas.microsoft.com/office/drawing/2014/main" id="{5B21ECCD-9823-405F-AA9A-D0CC235AD583}"/>
              </a:ext>
            </a:extLst>
          </p:cNvPr>
          <p:cNvSpPr>
            <a:spLocks noGrp="1"/>
          </p:cNvSpPr>
          <p:nvPr>
            <p:ph idx="1"/>
          </p:nvPr>
        </p:nvSpPr>
        <p:spPr>
          <a:xfrm>
            <a:off x="838200" y="1500160"/>
            <a:ext cx="10222282" cy="4351338"/>
          </a:xfrm>
        </p:spPr>
        <p:txBody>
          <a:bodyPr>
            <a:normAutofit/>
          </a:bodyPr>
          <a:lstStyle/>
          <a:p>
            <a:r>
              <a:rPr lang="en-US" sz="3200" dirty="0"/>
              <a:t>By the end of this lesson, you should be able to:</a:t>
            </a:r>
          </a:p>
          <a:p>
            <a:pPr lvl="1" fontAlgn="base"/>
            <a:r>
              <a:rPr lang="en-US" sz="2800" dirty="0"/>
              <a:t>Describe the major aspects of usability;</a:t>
            </a:r>
          </a:p>
          <a:p>
            <a:pPr lvl="1" fontAlgn="base"/>
            <a:r>
              <a:rPr lang="en-US" sz="2800" dirty="0"/>
              <a:t>Articulate the process of user-centered design;</a:t>
            </a:r>
          </a:p>
          <a:p>
            <a:pPr lvl="1" fontAlgn="base"/>
            <a:r>
              <a:rPr lang="en-US" sz="2800" dirty="0"/>
              <a:t>Explain several heuristics for good user interaction.</a:t>
            </a:r>
          </a:p>
          <a:p>
            <a:endParaRPr lang="en-US" sz="3200" dirty="0"/>
          </a:p>
        </p:txBody>
      </p:sp>
      <p:sp>
        <p:nvSpPr>
          <p:cNvPr id="5" name="Slide Number Placeholder 4">
            <a:extLst>
              <a:ext uri="{FF2B5EF4-FFF2-40B4-BE49-F238E27FC236}">
                <a16:creationId xmlns:a16="http://schemas.microsoft.com/office/drawing/2014/main" id="{D3CB1048-3EB8-4281-8361-E7EB70F6FBBC}"/>
              </a:ext>
            </a:extLst>
          </p:cNvPr>
          <p:cNvSpPr>
            <a:spLocks noGrp="1"/>
          </p:cNvSpPr>
          <p:nvPr>
            <p:ph type="sldNum" sz="quarter" idx="12"/>
          </p:nvPr>
        </p:nvSpPr>
        <p:spPr/>
        <p:txBody>
          <a:bodyPr/>
          <a:lstStyle/>
          <a:p>
            <a:fld id="{86CB4B4D-7CA3-9044-876B-883B54F8677D}" type="slidenum">
              <a:rPr lang="en-US" smtClean="0"/>
              <a:pPr/>
              <a:t>2</a:t>
            </a:fld>
            <a:endParaRPr lang="en-US"/>
          </a:p>
        </p:txBody>
      </p:sp>
    </p:spTree>
    <p:extLst>
      <p:ext uri="{BB962C8B-B14F-4D97-AF65-F5344CB8AC3E}">
        <p14:creationId xmlns:p14="http://schemas.microsoft.com/office/powerpoint/2010/main" val="3915051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827F9-6BE3-4F45-89C8-57C2DDC408D8}"/>
              </a:ext>
            </a:extLst>
          </p:cNvPr>
          <p:cNvSpPr>
            <a:spLocks noGrp="1"/>
          </p:cNvSpPr>
          <p:nvPr>
            <p:ph type="title"/>
          </p:nvPr>
        </p:nvSpPr>
        <p:spPr/>
        <p:txBody>
          <a:bodyPr/>
          <a:lstStyle/>
          <a:p>
            <a:r>
              <a:rPr lang="en-US" dirty="0"/>
              <a:t>Prototype (3 of 3): Working Prototype</a:t>
            </a:r>
          </a:p>
        </p:txBody>
      </p:sp>
      <p:sp>
        <p:nvSpPr>
          <p:cNvPr id="3" name="Content Placeholder 2">
            <a:extLst>
              <a:ext uri="{FF2B5EF4-FFF2-40B4-BE49-F238E27FC236}">
                <a16:creationId xmlns:a16="http://schemas.microsoft.com/office/drawing/2014/main" id="{E2ADE348-4591-5A4F-AC0D-24641D805CD5}"/>
              </a:ext>
            </a:extLst>
          </p:cNvPr>
          <p:cNvSpPr>
            <a:spLocks noGrp="1"/>
          </p:cNvSpPr>
          <p:nvPr>
            <p:ph idx="1"/>
          </p:nvPr>
        </p:nvSpPr>
        <p:spPr/>
        <p:txBody>
          <a:bodyPr/>
          <a:lstStyle/>
          <a:p>
            <a:r>
              <a:rPr lang="en-US" dirty="0"/>
              <a:t>The software system partly implemented:</a:t>
            </a:r>
          </a:p>
          <a:p>
            <a:pPr lvl="1"/>
            <a:r>
              <a:rPr lang="en-US" dirty="0"/>
              <a:t>User interface fully realized;</a:t>
            </a:r>
          </a:p>
          <a:p>
            <a:pPr lvl="1"/>
            <a:r>
              <a:rPr lang="en-US" dirty="0"/>
              <a:t>Functionality limited.</a:t>
            </a:r>
          </a:p>
          <a:p>
            <a:r>
              <a:rPr lang="en-US" dirty="0"/>
              <a:t>Particularly for feature requests:</a:t>
            </a:r>
          </a:p>
          <a:p>
            <a:pPr lvl="1"/>
            <a:r>
              <a:rPr lang="en-US" dirty="0"/>
              <a:t>New feature can get quick-and-dirty implementation</a:t>
            </a:r>
          </a:p>
          <a:p>
            <a:pPr lvl="1"/>
            <a:r>
              <a:rPr lang="en-US" dirty="0"/>
              <a:t>Quickly get feedback if the right feature is implemented.</a:t>
            </a:r>
          </a:p>
          <a:p>
            <a:r>
              <a:rPr lang="en-US" dirty="0"/>
              <a:t>Comparison of UCD with TDD:</a:t>
            </a:r>
          </a:p>
          <a:p>
            <a:pPr lvl="1"/>
            <a:r>
              <a:rPr lang="en-US" dirty="0"/>
              <a:t>In TDD: feature request is realized in a test;</a:t>
            </a:r>
          </a:p>
          <a:p>
            <a:pPr lvl="1"/>
            <a:r>
              <a:rPr lang="en-US" dirty="0"/>
              <a:t>In UCD: feature request is realized in a user-interface.</a:t>
            </a:r>
          </a:p>
        </p:txBody>
      </p:sp>
      <p:sp>
        <p:nvSpPr>
          <p:cNvPr id="4" name="Slide Number Placeholder 3">
            <a:extLst>
              <a:ext uri="{FF2B5EF4-FFF2-40B4-BE49-F238E27FC236}">
                <a16:creationId xmlns:a16="http://schemas.microsoft.com/office/drawing/2014/main" id="{EFDEDCAB-8DE6-EF4F-88A9-7EB046A7C519}"/>
              </a:ext>
            </a:extLst>
          </p:cNvPr>
          <p:cNvSpPr>
            <a:spLocks noGrp="1"/>
          </p:cNvSpPr>
          <p:nvPr>
            <p:ph type="sldNum" sz="quarter" idx="12"/>
          </p:nvPr>
        </p:nvSpPr>
        <p:spPr/>
        <p:txBody>
          <a:bodyPr/>
          <a:lstStyle/>
          <a:p>
            <a:fld id="{20F37917-FD3A-4669-9018-DA04BCDD3D75}" type="slidenum">
              <a:rPr lang="en-US" smtClean="0"/>
              <a:t>20</a:t>
            </a:fld>
            <a:endParaRPr lang="en-US"/>
          </a:p>
        </p:txBody>
      </p:sp>
      <p:sp>
        <p:nvSpPr>
          <p:cNvPr id="5" name="TextBox 4">
            <a:extLst>
              <a:ext uri="{FF2B5EF4-FFF2-40B4-BE49-F238E27FC236}">
                <a16:creationId xmlns:a16="http://schemas.microsoft.com/office/drawing/2014/main" id="{891D97AE-C0A6-DE4E-815D-2C7FCA7FA7A4}"/>
              </a:ext>
            </a:extLst>
          </p:cNvPr>
          <p:cNvSpPr txBox="1"/>
          <p:nvPr/>
        </p:nvSpPr>
        <p:spPr>
          <a:xfrm>
            <a:off x="2893981" y="5407675"/>
            <a:ext cx="5344733" cy="1200329"/>
          </a:xfrm>
          <a:prstGeom prst="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a:r>
              <a:rPr lang="en-US" sz="2400" b="1" dirty="0">
                <a:solidFill>
                  <a:schemeClr val="tx1"/>
                </a:solidFill>
                <a:latin typeface="Ink Free" panose="03080402000500000000" pitchFamily="66" charset="0"/>
              </a:rPr>
              <a:t>In both cases, we delay implementation</a:t>
            </a:r>
          </a:p>
          <a:p>
            <a:pPr algn="ctr"/>
            <a:r>
              <a:rPr lang="en-US" sz="2400" b="1" dirty="0">
                <a:solidFill>
                  <a:schemeClr val="tx1"/>
                </a:solidFill>
                <a:latin typeface="Ink Free" panose="03080402000500000000" pitchFamily="66" charset="0"/>
              </a:rPr>
              <a:t>until more understanding gained: </a:t>
            </a:r>
          </a:p>
          <a:p>
            <a:pPr algn="ctr"/>
            <a:r>
              <a:rPr lang="en-US" sz="2400" b="1" dirty="0">
                <a:solidFill>
                  <a:schemeClr val="tx1"/>
                </a:solidFill>
                <a:latin typeface="Ink Free" panose="03080402000500000000" pitchFamily="66" charset="0"/>
              </a:rPr>
              <a:t>Move decisions closer to customers.</a:t>
            </a:r>
          </a:p>
        </p:txBody>
      </p:sp>
    </p:spTree>
    <p:extLst>
      <p:ext uri="{BB962C8B-B14F-4D97-AF65-F5344CB8AC3E}">
        <p14:creationId xmlns:p14="http://schemas.microsoft.com/office/powerpoint/2010/main" val="12787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86086-6599-43DB-B42C-5CF5855552E7}"/>
              </a:ext>
            </a:extLst>
          </p:cNvPr>
          <p:cNvSpPr>
            <a:spLocks noGrp="1"/>
          </p:cNvSpPr>
          <p:nvPr>
            <p:ph type="title"/>
          </p:nvPr>
        </p:nvSpPr>
        <p:spPr>
          <a:xfrm>
            <a:off x="838200" y="365125"/>
            <a:ext cx="10515600" cy="1325563"/>
          </a:xfrm>
        </p:spPr>
        <p:txBody>
          <a:bodyPr anchor="b">
            <a:normAutofit/>
          </a:bodyPr>
          <a:lstStyle/>
          <a:p>
            <a:r>
              <a:rPr lang="en-US" sz="3600" dirty="0"/>
              <a:t>User-Centered Design is </a:t>
            </a:r>
            <a:r>
              <a:rPr lang="en-US" sz="3600" i="1" dirty="0"/>
              <a:t>refined</a:t>
            </a:r>
          </a:p>
        </p:txBody>
      </p:sp>
      <p:sp>
        <p:nvSpPr>
          <p:cNvPr id="4" name="Slide Number Placeholder 3">
            <a:extLst>
              <a:ext uri="{FF2B5EF4-FFF2-40B4-BE49-F238E27FC236}">
                <a16:creationId xmlns:a16="http://schemas.microsoft.com/office/drawing/2014/main" id="{8941E6CC-A127-4388-BA2C-3900FE89F310}"/>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0F37917-FD3A-4669-9018-DA04BCDD3D75}" type="slidenum">
              <a:rPr lang="en-US" smtClean="0"/>
              <a:pPr>
                <a:spcAft>
                  <a:spcPts val="600"/>
                </a:spcAft>
              </a:pPr>
              <a:t>21</a:t>
            </a:fld>
            <a:endParaRPr lang="en-US"/>
          </a:p>
        </p:txBody>
      </p:sp>
      <p:pic>
        <p:nvPicPr>
          <p:cNvPr id="10" name="Picture 5" descr="Figure 11">
            <a:extLst>
              <a:ext uri="{FF2B5EF4-FFF2-40B4-BE49-F238E27FC236}">
                <a16:creationId xmlns:a16="http://schemas.microsoft.com/office/drawing/2014/main" id="{859DE365-ABD1-4186-8938-A495200EB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694" y="1979964"/>
            <a:ext cx="8325377" cy="373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rash of AA Flight 965">
            <a:extLst>
              <a:ext uri="{FF2B5EF4-FFF2-40B4-BE49-F238E27FC236}">
                <a16:creationId xmlns:a16="http://schemas.microsoft.com/office/drawing/2014/main" id="{F676CBF2-BCF3-4CD8-B146-E67429F91E08}"/>
              </a:ext>
            </a:extLst>
          </p:cNvPr>
          <p:cNvSpPr txBox="1">
            <a:spLocks/>
          </p:cNvSpPr>
          <p:nvPr/>
        </p:nvSpPr>
        <p:spPr>
          <a:xfrm>
            <a:off x="9283562" y="4000684"/>
            <a:ext cx="2253018" cy="4985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i="1" dirty="0">
                <a:solidFill>
                  <a:srgbClr val="FF0000"/>
                </a:solidFill>
              </a:rPr>
              <a:t>Are requirements fully understood ?</a:t>
            </a:r>
          </a:p>
        </p:txBody>
      </p:sp>
    </p:spTree>
    <p:extLst>
      <p:ext uri="{BB962C8B-B14F-4D97-AF65-F5344CB8AC3E}">
        <p14:creationId xmlns:p14="http://schemas.microsoft.com/office/powerpoint/2010/main" val="3961435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827F9-6BE3-4F45-89C8-57C2DDC408D8}"/>
              </a:ext>
            </a:extLst>
          </p:cNvPr>
          <p:cNvSpPr>
            <a:spLocks noGrp="1"/>
          </p:cNvSpPr>
          <p:nvPr>
            <p:ph type="title"/>
          </p:nvPr>
        </p:nvSpPr>
        <p:spPr/>
        <p:txBody>
          <a:bodyPr/>
          <a:lstStyle/>
          <a:p>
            <a:r>
              <a:rPr lang="en-US" dirty="0"/>
              <a:t>Tips for Aesthetic Design (UI Design)</a:t>
            </a:r>
          </a:p>
        </p:txBody>
      </p:sp>
      <p:sp>
        <p:nvSpPr>
          <p:cNvPr id="3" name="Content Placeholder 2">
            <a:extLst>
              <a:ext uri="{FF2B5EF4-FFF2-40B4-BE49-F238E27FC236}">
                <a16:creationId xmlns:a16="http://schemas.microsoft.com/office/drawing/2014/main" id="{E2ADE348-4591-5A4F-AC0D-24641D805CD5}"/>
              </a:ext>
            </a:extLst>
          </p:cNvPr>
          <p:cNvSpPr>
            <a:spLocks noGrp="1"/>
          </p:cNvSpPr>
          <p:nvPr>
            <p:ph idx="1"/>
          </p:nvPr>
        </p:nvSpPr>
        <p:spPr>
          <a:xfrm>
            <a:off x="838199" y="1500160"/>
            <a:ext cx="9834563" cy="4351338"/>
          </a:xfrm>
        </p:spPr>
        <p:txBody>
          <a:bodyPr/>
          <a:lstStyle/>
          <a:p>
            <a:pPr eaLnBrk="1" hangingPunct="1"/>
            <a:r>
              <a:rPr lang="en-US" altLang="en-US" dirty="0"/>
              <a:t>Don’t be afraid of </a:t>
            </a:r>
            <a:r>
              <a:rPr lang="en-US" altLang="en-US" dirty="0">
                <a:solidFill>
                  <a:srgbClr val="C00000"/>
                </a:solidFill>
              </a:rPr>
              <a:t>white space</a:t>
            </a:r>
            <a:r>
              <a:rPr lang="en-US" altLang="en-US" dirty="0"/>
              <a:t>.</a:t>
            </a:r>
          </a:p>
          <a:p>
            <a:pPr eaLnBrk="1" hangingPunct="1"/>
            <a:r>
              <a:rPr lang="en-US" altLang="en-US" dirty="0"/>
              <a:t>Emphasize content that meets user needs.</a:t>
            </a:r>
          </a:p>
          <a:p>
            <a:pPr eaLnBrk="1" hangingPunct="1"/>
            <a:r>
              <a:rPr lang="en-US" altLang="en-US" dirty="0"/>
              <a:t>Organize </a:t>
            </a:r>
            <a:r>
              <a:rPr lang="en-US" altLang="en-US" dirty="0">
                <a:solidFill>
                  <a:srgbClr val="C00000"/>
                </a:solidFill>
              </a:rPr>
              <a:t>layout</a:t>
            </a:r>
            <a:r>
              <a:rPr lang="en-US" altLang="en-US" dirty="0"/>
              <a:t> elements from top-left to bottom right. </a:t>
            </a:r>
          </a:p>
          <a:p>
            <a:pPr eaLnBrk="1" hangingPunct="1"/>
            <a:r>
              <a:rPr lang="en-US" altLang="en-US" dirty="0"/>
              <a:t>Group navigation, content, and function geographically within the page/screen.</a:t>
            </a:r>
          </a:p>
          <a:p>
            <a:pPr eaLnBrk="1" hangingPunct="1"/>
            <a:r>
              <a:rPr lang="en-US" altLang="en-US" dirty="0">
                <a:solidFill>
                  <a:srgbClr val="C00000"/>
                </a:solidFill>
              </a:rPr>
              <a:t>Don’t extend </a:t>
            </a:r>
            <a:r>
              <a:rPr lang="en-US" altLang="en-US" dirty="0"/>
              <a:t>your real estate with the scrolling bar.</a:t>
            </a:r>
          </a:p>
          <a:p>
            <a:pPr eaLnBrk="1" hangingPunct="1"/>
            <a:r>
              <a:rPr lang="en-US" altLang="en-US" dirty="0"/>
              <a:t>Consider resolution and browser window size when designing layout.</a:t>
            </a:r>
          </a:p>
        </p:txBody>
      </p:sp>
      <p:sp>
        <p:nvSpPr>
          <p:cNvPr id="4" name="Slide Number Placeholder 3">
            <a:extLst>
              <a:ext uri="{FF2B5EF4-FFF2-40B4-BE49-F238E27FC236}">
                <a16:creationId xmlns:a16="http://schemas.microsoft.com/office/drawing/2014/main" id="{EFDEDCAB-8DE6-EF4F-88A9-7EB046A7C519}"/>
              </a:ext>
            </a:extLst>
          </p:cNvPr>
          <p:cNvSpPr>
            <a:spLocks noGrp="1"/>
          </p:cNvSpPr>
          <p:nvPr>
            <p:ph type="sldNum" sz="quarter" idx="12"/>
          </p:nvPr>
        </p:nvSpPr>
        <p:spPr/>
        <p:txBody>
          <a:bodyPr/>
          <a:lstStyle/>
          <a:p>
            <a:fld id="{20F37917-FD3A-4669-9018-DA04BCDD3D75}" type="slidenum">
              <a:rPr lang="en-US" smtClean="0"/>
              <a:t>22</a:t>
            </a:fld>
            <a:endParaRPr lang="en-US"/>
          </a:p>
        </p:txBody>
      </p:sp>
      <p:sp>
        <p:nvSpPr>
          <p:cNvPr id="6" name="TextBox 5">
            <a:extLst>
              <a:ext uri="{FF2B5EF4-FFF2-40B4-BE49-F238E27FC236}">
                <a16:creationId xmlns:a16="http://schemas.microsoft.com/office/drawing/2014/main" id="{7E9285F9-EC56-4055-AA44-E2EAE6220A7C}"/>
              </a:ext>
            </a:extLst>
          </p:cNvPr>
          <p:cNvSpPr txBox="1"/>
          <p:nvPr/>
        </p:nvSpPr>
        <p:spPr>
          <a:xfrm>
            <a:off x="1435290" y="5734592"/>
            <a:ext cx="9321420" cy="369332"/>
          </a:xfrm>
          <a:prstGeom prst="rect">
            <a:avLst/>
          </a:prstGeom>
          <a:solidFill>
            <a:schemeClr val="accent2">
              <a:lumMod val="20000"/>
              <a:lumOff val="80000"/>
            </a:schemeClr>
          </a:solidFill>
          <a:ln w="12700" cap="flat" cmpd="sng" algn="ctr">
            <a:solidFill>
              <a:srgbClr val="0070C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dirty="0">
                <a:solidFill>
                  <a:schemeClr val="tx1"/>
                </a:solidFill>
                <a:hlinkClick r:id="rId3"/>
              </a:rPr>
              <a:t>https://blog.prototypr.io/ux-design-101-prototyping-rapidly-sketching-wireframes-65b7dfbabf52</a:t>
            </a:r>
            <a:r>
              <a:rPr lang="en-US" dirty="0">
                <a:solidFill>
                  <a:schemeClr val="tx1"/>
                </a:solidFill>
              </a:rPr>
              <a:t> </a:t>
            </a:r>
          </a:p>
        </p:txBody>
      </p:sp>
    </p:spTree>
    <p:extLst>
      <p:ext uri="{BB962C8B-B14F-4D97-AF65-F5344CB8AC3E}">
        <p14:creationId xmlns:p14="http://schemas.microsoft.com/office/powerpoint/2010/main" val="4055257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225C7-007C-6749-A2D3-4072571DA533}"/>
              </a:ext>
            </a:extLst>
          </p:cNvPr>
          <p:cNvSpPr>
            <a:spLocks noGrp="1"/>
          </p:cNvSpPr>
          <p:nvPr>
            <p:ph type="title"/>
          </p:nvPr>
        </p:nvSpPr>
        <p:spPr/>
        <p:txBody>
          <a:bodyPr/>
          <a:lstStyle/>
          <a:p>
            <a:r>
              <a:rPr lang="en-US" dirty="0"/>
              <a:t>Forms of User Evaluation</a:t>
            </a:r>
          </a:p>
        </p:txBody>
      </p:sp>
      <p:sp>
        <p:nvSpPr>
          <p:cNvPr id="3" name="Content Placeholder 2">
            <a:extLst>
              <a:ext uri="{FF2B5EF4-FFF2-40B4-BE49-F238E27FC236}">
                <a16:creationId xmlns:a16="http://schemas.microsoft.com/office/drawing/2014/main" id="{77B47F5C-DDB4-9543-BEEC-F52074214A1F}"/>
              </a:ext>
            </a:extLst>
          </p:cNvPr>
          <p:cNvSpPr>
            <a:spLocks noGrp="1"/>
          </p:cNvSpPr>
          <p:nvPr>
            <p:ph idx="1"/>
          </p:nvPr>
        </p:nvSpPr>
        <p:spPr/>
        <p:txBody>
          <a:bodyPr/>
          <a:lstStyle/>
          <a:p>
            <a:r>
              <a:rPr lang="en-US" dirty="0"/>
              <a:t>Empirical evaluation study</a:t>
            </a:r>
          </a:p>
          <a:p>
            <a:pPr lvl="1"/>
            <a:r>
              <a:rPr lang="en-US" dirty="0"/>
              <a:t>“How many tasks accomplished in N minutes?”</a:t>
            </a:r>
          </a:p>
          <a:p>
            <a:r>
              <a:rPr lang="en-US" dirty="0"/>
              <a:t>Qualitative evaluation</a:t>
            </a:r>
          </a:p>
          <a:p>
            <a:pPr lvl="1"/>
            <a:r>
              <a:rPr lang="en-US" dirty="0"/>
              <a:t>Observers find patterns in interaction;</a:t>
            </a:r>
          </a:p>
          <a:p>
            <a:pPr lvl="1"/>
            <a:r>
              <a:rPr lang="en-US" dirty="0"/>
              <a:t>Users give feedback after use.</a:t>
            </a:r>
          </a:p>
          <a:p>
            <a:r>
              <a:rPr lang="en-US" dirty="0"/>
              <a:t>”Dogfooding” (internal evaluation)</a:t>
            </a:r>
          </a:p>
          <a:p>
            <a:pPr lvl="1"/>
            <a:r>
              <a:rPr lang="en-US" dirty="0"/>
              <a:t>Developers use product as soon as feasible.</a:t>
            </a:r>
          </a:p>
          <a:p>
            <a:r>
              <a:rPr lang="en-US" dirty="0"/>
              <a:t>Heuristic evaluation</a:t>
            </a:r>
          </a:p>
          <a:p>
            <a:pPr lvl="1"/>
            <a:r>
              <a:rPr lang="en-US" dirty="0"/>
              <a:t>Evaluate against best practices.</a:t>
            </a:r>
          </a:p>
        </p:txBody>
      </p:sp>
      <p:sp>
        <p:nvSpPr>
          <p:cNvPr id="4" name="Slide Number Placeholder 3">
            <a:extLst>
              <a:ext uri="{FF2B5EF4-FFF2-40B4-BE49-F238E27FC236}">
                <a16:creationId xmlns:a16="http://schemas.microsoft.com/office/drawing/2014/main" id="{823D29F9-D4AF-9E4F-A565-7D0F049ED97C}"/>
              </a:ext>
            </a:extLst>
          </p:cNvPr>
          <p:cNvSpPr>
            <a:spLocks noGrp="1"/>
          </p:cNvSpPr>
          <p:nvPr>
            <p:ph type="sldNum" sz="quarter" idx="12"/>
          </p:nvPr>
        </p:nvSpPr>
        <p:spPr/>
        <p:txBody>
          <a:bodyPr/>
          <a:lstStyle/>
          <a:p>
            <a:fld id="{20F37917-FD3A-4669-9018-DA04BCDD3D75}" type="slidenum">
              <a:rPr lang="en-US" smtClean="0"/>
              <a:t>23</a:t>
            </a:fld>
            <a:endParaRPr lang="en-US"/>
          </a:p>
        </p:txBody>
      </p:sp>
    </p:spTree>
    <p:extLst>
      <p:ext uri="{BB962C8B-B14F-4D97-AF65-F5344CB8AC3E}">
        <p14:creationId xmlns:p14="http://schemas.microsoft.com/office/powerpoint/2010/main" val="3606975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98EF6-7591-F349-B29C-9CBD2D36D94A}"/>
              </a:ext>
            </a:extLst>
          </p:cNvPr>
          <p:cNvSpPr>
            <a:spLocks noGrp="1"/>
          </p:cNvSpPr>
          <p:nvPr>
            <p:ph type="title"/>
          </p:nvPr>
        </p:nvSpPr>
        <p:spPr/>
        <p:txBody>
          <a:bodyPr/>
          <a:lstStyle/>
          <a:p>
            <a:r>
              <a:rPr lang="en-US" dirty="0"/>
              <a:t>Best Practice Heuristics (Nielsen)</a:t>
            </a:r>
          </a:p>
        </p:txBody>
      </p:sp>
      <p:sp>
        <p:nvSpPr>
          <p:cNvPr id="3" name="Content Placeholder 2">
            <a:extLst>
              <a:ext uri="{FF2B5EF4-FFF2-40B4-BE49-F238E27FC236}">
                <a16:creationId xmlns:a16="http://schemas.microsoft.com/office/drawing/2014/main" id="{AC9266A2-7680-4542-B5A9-01F1A57A3317}"/>
              </a:ext>
            </a:extLst>
          </p:cNvPr>
          <p:cNvSpPr>
            <a:spLocks noGrp="1"/>
          </p:cNvSpPr>
          <p:nvPr>
            <p:ph idx="1"/>
          </p:nvPr>
        </p:nvSpPr>
        <p:spPr/>
        <p:txBody>
          <a:bodyPr/>
          <a:lstStyle/>
          <a:p>
            <a:r>
              <a:rPr lang="en-US" dirty="0"/>
              <a:t>“</a:t>
            </a:r>
            <a:r>
              <a:rPr lang="en-US" i="1" dirty="0"/>
              <a:t>Discount</a:t>
            </a:r>
            <a:r>
              <a:rPr lang="en-US" dirty="0"/>
              <a:t> ($) usability engineering methods”</a:t>
            </a:r>
          </a:p>
          <a:p>
            <a:pPr lvl="1"/>
            <a:r>
              <a:rPr lang="en-US" dirty="0"/>
              <a:t>Pioneered by Jakob Nielsen in the 1990s</a:t>
            </a:r>
          </a:p>
          <a:p>
            <a:r>
              <a:rPr lang="en-US" dirty="0"/>
              <a:t>Involves a small team of evaluators to evaluate an interface based on recognized usability principles</a:t>
            </a:r>
          </a:p>
          <a:p>
            <a:r>
              <a:rPr lang="en-US" dirty="0"/>
              <a:t>Heuristics–”rules of thumb”</a:t>
            </a:r>
          </a:p>
          <a:p>
            <a:endParaRPr lang="en-US" dirty="0"/>
          </a:p>
          <a:p>
            <a:endParaRPr lang="en-US" dirty="0"/>
          </a:p>
        </p:txBody>
      </p:sp>
      <p:sp>
        <p:nvSpPr>
          <p:cNvPr id="4" name="Slide Number Placeholder 3">
            <a:extLst>
              <a:ext uri="{FF2B5EF4-FFF2-40B4-BE49-F238E27FC236}">
                <a16:creationId xmlns:a16="http://schemas.microsoft.com/office/drawing/2014/main" id="{2BDE97BB-39A8-F443-9C51-163FB3180D93}"/>
              </a:ext>
            </a:extLst>
          </p:cNvPr>
          <p:cNvSpPr>
            <a:spLocks noGrp="1"/>
          </p:cNvSpPr>
          <p:nvPr>
            <p:ph type="sldNum" sz="quarter" idx="12"/>
          </p:nvPr>
        </p:nvSpPr>
        <p:spPr/>
        <p:txBody>
          <a:bodyPr/>
          <a:lstStyle/>
          <a:p>
            <a:fld id="{20F37917-FD3A-4669-9018-DA04BCDD3D75}" type="slidenum">
              <a:rPr lang="en-US" smtClean="0"/>
              <a:t>24</a:t>
            </a:fld>
            <a:endParaRPr lang="en-US"/>
          </a:p>
        </p:txBody>
      </p:sp>
      <p:sp>
        <p:nvSpPr>
          <p:cNvPr id="5" name="TextBox 4">
            <a:extLst>
              <a:ext uri="{FF2B5EF4-FFF2-40B4-BE49-F238E27FC236}">
                <a16:creationId xmlns:a16="http://schemas.microsoft.com/office/drawing/2014/main" id="{27112F39-DD88-2F4F-A934-C58FF0E2E623}"/>
              </a:ext>
            </a:extLst>
          </p:cNvPr>
          <p:cNvSpPr txBox="1"/>
          <p:nvPr/>
        </p:nvSpPr>
        <p:spPr>
          <a:xfrm>
            <a:off x="3904534" y="4230243"/>
            <a:ext cx="3905236" cy="830997"/>
          </a:xfrm>
          <a:prstGeom prst="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a:r>
              <a:rPr lang="en-US" sz="2400" b="1" dirty="0">
                <a:solidFill>
                  <a:schemeClr val="tx1"/>
                </a:solidFill>
                <a:latin typeface="Ink Free" panose="03080402000500000000" pitchFamily="66" charset="0"/>
              </a:rPr>
              <a:t>Much cheaper than an </a:t>
            </a:r>
          </a:p>
          <a:p>
            <a:pPr algn="ctr"/>
            <a:r>
              <a:rPr lang="en-US" sz="2400" b="1" dirty="0">
                <a:solidFill>
                  <a:schemeClr val="tx1"/>
                </a:solidFill>
                <a:latin typeface="Ink Free" panose="03080402000500000000" pitchFamily="66" charset="0"/>
              </a:rPr>
              <a:t>evaluation With ”real” users!</a:t>
            </a:r>
          </a:p>
        </p:txBody>
      </p:sp>
      <p:sp>
        <p:nvSpPr>
          <p:cNvPr id="6" name="TextBox 5">
            <a:extLst>
              <a:ext uri="{FF2B5EF4-FFF2-40B4-BE49-F238E27FC236}">
                <a16:creationId xmlns:a16="http://schemas.microsoft.com/office/drawing/2014/main" id="{198E8A11-3098-6642-8440-3716F8CA31FC}"/>
              </a:ext>
            </a:extLst>
          </p:cNvPr>
          <p:cNvSpPr txBox="1"/>
          <p:nvPr/>
        </p:nvSpPr>
        <p:spPr>
          <a:xfrm>
            <a:off x="2212258" y="5877295"/>
            <a:ext cx="573592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dirty="0">
                <a:solidFill>
                  <a:schemeClr val="tx1"/>
                </a:solidFill>
              </a:rPr>
              <a:t>(Adapted from slides by Bonnie John and Jennifer </a:t>
            </a:r>
            <a:r>
              <a:rPr lang="en-US" dirty="0" err="1">
                <a:solidFill>
                  <a:schemeClr val="tx1"/>
                </a:solidFill>
              </a:rPr>
              <a:t>Mankoff</a:t>
            </a:r>
            <a:r>
              <a:rPr lang="en-US" dirty="0">
                <a:solidFill>
                  <a:schemeClr val="tx1"/>
                </a:solidFill>
              </a:rPr>
              <a:t>)</a:t>
            </a:r>
          </a:p>
        </p:txBody>
      </p:sp>
    </p:spTree>
    <p:extLst>
      <p:ext uri="{BB962C8B-B14F-4D97-AF65-F5344CB8AC3E}">
        <p14:creationId xmlns:p14="http://schemas.microsoft.com/office/powerpoint/2010/main" val="166273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6C557-C6F2-7B44-AAB1-AEBABF9F5E3E}"/>
              </a:ext>
            </a:extLst>
          </p:cNvPr>
          <p:cNvSpPr>
            <a:spLocks noGrp="1"/>
          </p:cNvSpPr>
          <p:nvPr>
            <p:ph type="title"/>
          </p:nvPr>
        </p:nvSpPr>
        <p:spPr/>
        <p:txBody>
          <a:bodyPr/>
          <a:lstStyle/>
          <a:p>
            <a:r>
              <a:rPr lang="en-US" dirty="0"/>
              <a:t>H1: Visibility of System Status</a:t>
            </a:r>
          </a:p>
        </p:txBody>
      </p:sp>
      <p:sp>
        <p:nvSpPr>
          <p:cNvPr id="3" name="Content Placeholder 2">
            <a:extLst>
              <a:ext uri="{FF2B5EF4-FFF2-40B4-BE49-F238E27FC236}">
                <a16:creationId xmlns:a16="http://schemas.microsoft.com/office/drawing/2014/main" id="{8C0982F7-EB67-EB41-9451-D38CD8531D8C}"/>
              </a:ext>
            </a:extLst>
          </p:cNvPr>
          <p:cNvSpPr>
            <a:spLocks noGrp="1"/>
          </p:cNvSpPr>
          <p:nvPr>
            <p:ph idx="1"/>
          </p:nvPr>
        </p:nvSpPr>
        <p:spPr/>
        <p:txBody>
          <a:bodyPr>
            <a:normAutofit lnSpcReduction="10000"/>
          </a:bodyPr>
          <a:lstStyle/>
          <a:p>
            <a:r>
              <a:rPr lang="en-US" dirty="0"/>
              <a:t>Interface should show:</a:t>
            </a:r>
          </a:p>
          <a:p>
            <a:pPr lvl="1"/>
            <a:r>
              <a:rPr lang="en-US" dirty="0"/>
              <a:t>What input has been received;</a:t>
            </a:r>
          </a:p>
          <a:p>
            <a:pPr lvl="1"/>
            <a:r>
              <a:rPr lang="en-US" dirty="0"/>
              <a:t>What processing is currently happening;</a:t>
            </a:r>
          </a:p>
          <a:p>
            <a:pPr lvl="1"/>
            <a:r>
              <a:rPr lang="en-US" dirty="0"/>
              <a:t>What results have already been completed.</a:t>
            </a:r>
          </a:p>
          <a:p>
            <a:r>
              <a:rPr lang="en-US" dirty="0"/>
              <a:t>This feedback allows </a:t>
            </a:r>
          </a:p>
          <a:p>
            <a:pPr lvl="1"/>
            <a:r>
              <a:rPr lang="en-US" dirty="0"/>
              <a:t>user to monitor progress towards solution of their task;</a:t>
            </a:r>
          </a:p>
          <a:p>
            <a:pPr lvl="1"/>
            <a:r>
              <a:rPr lang="en-US" dirty="0"/>
              <a:t> allows the closure of tasks; and </a:t>
            </a:r>
          </a:p>
          <a:p>
            <a:pPr lvl="1"/>
            <a:r>
              <a:rPr lang="en-US" dirty="0"/>
              <a:t>reduces user anxiety (</a:t>
            </a:r>
            <a:r>
              <a:rPr lang="en-US" dirty="0" err="1"/>
              <a:t>Lavery</a:t>
            </a:r>
            <a:r>
              <a:rPr lang="en-US" dirty="0"/>
              <a:t> et al).</a:t>
            </a:r>
          </a:p>
          <a:p>
            <a:r>
              <a:rPr lang="en-US" dirty="0"/>
              <a:t>Great podcast with interview with Brad Myers, creator/popularizer of progress bar in his 1985 PhD thesis (</a:t>
            </a:r>
            <a:r>
              <a:rPr lang="en-US" dirty="0">
                <a:hlinkClick r:id="rId3"/>
              </a:rPr>
              <a:t>99 Percent Invisible 9/3/19</a:t>
            </a:r>
            <a:r>
              <a:rPr lang="en-US" dirty="0"/>
              <a:t>)</a:t>
            </a:r>
          </a:p>
        </p:txBody>
      </p:sp>
      <p:sp>
        <p:nvSpPr>
          <p:cNvPr id="4" name="Slide Number Placeholder 3">
            <a:extLst>
              <a:ext uri="{FF2B5EF4-FFF2-40B4-BE49-F238E27FC236}">
                <a16:creationId xmlns:a16="http://schemas.microsoft.com/office/drawing/2014/main" id="{161AF475-DA81-A34F-9B0C-559404FF1DBF}"/>
              </a:ext>
            </a:extLst>
          </p:cNvPr>
          <p:cNvSpPr>
            <a:spLocks noGrp="1"/>
          </p:cNvSpPr>
          <p:nvPr>
            <p:ph type="sldNum" sz="quarter" idx="12"/>
          </p:nvPr>
        </p:nvSpPr>
        <p:spPr/>
        <p:txBody>
          <a:bodyPr/>
          <a:lstStyle/>
          <a:p>
            <a:fld id="{20F37917-FD3A-4669-9018-DA04BCDD3D75}" type="slidenum">
              <a:rPr lang="en-US" smtClean="0"/>
              <a:t>25</a:t>
            </a:fld>
            <a:endParaRPr lang="en-US"/>
          </a:p>
        </p:txBody>
      </p:sp>
      <p:pic>
        <p:nvPicPr>
          <p:cNvPr id="5" name="Image" descr="Late 90s style progress bar">
            <a:extLst>
              <a:ext uri="{FF2B5EF4-FFF2-40B4-BE49-F238E27FC236}">
                <a16:creationId xmlns:a16="http://schemas.microsoft.com/office/drawing/2014/main" id="{1398F9C3-CB90-A543-B72D-668F4978A266}"/>
              </a:ext>
            </a:extLst>
          </p:cNvPr>
          <p:cNvPicPr>
            <a:picLocks noChangeAspect="1"/>
          </p:cNvPicPr>
          <p:nvPr/>
        </p:nvPicPr>
        <p:blipFill>
          <a:blip r:embed="rId4"/>
          <a:stretch>
            <a:fillRect/>
          </a:stretch>
        </p:blipFill>
        <p:spPr>
          <a:xfrm>
            <a:off x="3581401" y="5494324"/>
            <a:ext cx="6616700" cy="1219201"/>
          </a:xfrm>
          <a:prstGeom prst="rect">
            <a:avLst/>
          </a:prstGeom>
          <a:ln w="3175">
            <a:miter lim="400000"/>
          </a:ln>
        </p:spPr>
      </p:pic>
      <p:pic>
        <p:nvPicPr>
          <p:cNvPr id="8" name="Picture 7">
            <a:extLst>
              <a:ext uri="{FF2B5EF4-FFF2-40B4-BE49-F238E27FC236}">
                <a16:creationId xmlns:a16="http://schemas.microsoft.com/office/drawing/2014/main" id="{00C1AE07-F40E-4851-B464-649ACA534351}"/>
              </a:ext>
            </a:extLst>
          </p:cNvPr>
          <p:cNvPicPr>
            <a:picLocks noChangeAspect="1"/>
          </p:cNvPicPr>
          <p:nvPr/>
        </p:nvPicPr>
        <p:blipFill>
          <a:blip r:embed="rId5"/>
          <a:stretch>
            <a:fillRect/>
          </a:stretch>
        </p:blipFill>
        <p:spPr>
          <a:xfrm>
            <a:off x="8725546" y="2918632"/>
            <a:ext cx="3124200" cy="2419350"/>
          </a:xfrm>
          <a:prstGeom prst="rect">
            <a:avLst/>
          </a:prstGeom>
        </p:spPr>
      </p:pic>
    </p:spTree>
    <p:extLst>
      <p:ext uri="{BB962C8B-B14F-4D97-AF65-F5344CB8AC3E}">
        <p14:creationId xmlns:p14="http://schemas.microsoft.com/office/powerpoint/2010/main" val="3640176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E1FB-BE3D-8540-BDB0-A7D91E9B8C58}"/>
              </a:ext>
            </a:extLst>
          </p:cNvPr>
          <p:cNvSpPr>
            <a:spLocks noGrp="1"/>
          </p:cNvSpPr>
          <p:nvPr>
            <p:ph type="title"/>
          </p:nvPr>
        </p:nvSpPr>
        <p:spPr/>
        <p:txBody>
          <a:bodyPr>
            <a:normAutofit/>
          </a:bodyPr>
          <a:lstStyle/>
          <a:p>
            <a:r>
              <a:rPr lang="en-US" sz="3600" dirty="0"/>
              <a:t>H2: Match Between System and Real World</a:t>
            </a:r>
          </a:p>
        </p:txBody>
      </p:sp>
      <p:sp>
        <p:nvSpPr>
          <p:cNvPr id="3" name="Content Placeholder 2">
            <a:extLst>
              <a:ext uri="{FF2B5EF4-FFF2-40B4-BE49-F238E27FC236}">
                <a16:creationId xmlns:a16="http://schemas.microsoft.com/office/drawing/2014/main" id="{2E491245-1F31-1746-AE0A-98801D65F80A}"/>
              </a:ext>
            </a:extLst>
          </p:cNvPr>
          <p:cNvSpPr>
            <a:spLocks noGrp="1"/>
          </p:cNvSpPr>
          <p:nvPr>
            <p:ph sz="half" idx="1"/>
          </p:nvPr>
        </p:nvSpPr>
        <p:spPr/>
        <p:txBody>
          <a:bodyPr/>
          <a:lstStyle/>
          <a:p>
            <a:r>
              <a:rPr lang="en-US" dirty="0"/>
              <a:t>Speak the users’ language.</a:t>
            </a:r>
          </a:p>
          <a:p>
            <a:r>
              <a:rPr lang="en-US" dirty="0"/>
              <a:t>Follow real world conventions.</a:t>
            </a:r>
          </a:p>
          <a:p>
            <a:endParaRPr lang="en-US" dirty="0"/>
          </a:p>
          <a:p>
            <a:endParaRPr lang="en-US" dirty="0"/>
          </a:p>
        </p:txBody>
      </p:sp>
      <p:sp>
        <p:nvSpPr>
          <p:cNvPr id="7" name="Content Placeholder 6">
            <a:extLst>
              <a:ext uri="{FF2B5EF4-FFF2-40B4-BE49-F238E27FC236}">
                <a16:creationId xmlns:a16="http://schemas.microsoft.com/office/drawing/2014/main" id="{A349212B-DEB6-314B-96C8-9CB3659EEB5C}"/>
              </a:ext>
            </a:extLst>
          </p:cNvPr>
          <p:cNvSpPr>
            <a:spLocks noGrp="1"/>
          </p:cNvSpPr>
          <p:nvPr>
            <p:ph sz="half" idx="2"/>
          </p:nvPr>
        </p:nvSpPr>
        <p:spPr/>
        <p:txBody>
          <a:bodyPr/>
          <a:lstStyle/>
          <a:p>
            <a:r>
              <a:rPr lang="en-US" dirty="0"/>
              <a:t>Don’t use internal jargon (“X.25 connection discarded”)</a:t>
            </a:r>
          </a:p>
          <a:p>
            <a:r>
              <a:rPr lang="en-US" dirty="0"/>
              <a:t>“Gray out” illegal options.</a:t>
            </a:r>
          </a:p>
        </p:txBody>
      </p:sp>
      <p:sp>
        <p:nvSpPr>
          <p:cNvPr id="4" name="Slide Number Placeholder 3">
            <a:extLst>
              <a:ext uri="{FF2B5EF4-FFF2-40B4-BE49-F238E27FC236}">
                <a16:creationId xmlns:a16="http://schemas.microsoft.com/office/drawing/2014/main" id="{3631F61C-7C65-A347-AEBA-AA12876C671B}"/>
              </a:ext>
            </a:extLst>
          </p:cNvPr>
          <p:cNvSpPr>
            <a:spLocks noGrp="1"/>
          </p:cNvSpPr>
          <p:nvPr>
            <p:ph type="sldNum" sz="quarter" idx="12"/>
          </p:nvPr>
        </p:nvSpPr>
        <p:spPr/>
        <p:txBody>
          <a:bodyPr/>
          <a:lstStyle/>
          <a:p>
            <a:fld id="{20F37917-FD3A-4669-9018-DA04BCDD3D75}" type="slidenum">
              <a:rPr lang="en-US" smtClean="0"/>
              <a:t>26</a:t>
            </a:fld>
            <a:endParaRPr lang="en-US"/>
          </a:p>
        </p:txBody>
      </p:sp>
      <p:pic>
        <p:nvPicPr>
          <p:cNvPr id="6" name="Image" descr="Left window: &quot;X.25 connection discarded due to Network congestion.&quot;&#10;Right window: &quot;Maximum withdrawal of $50 at this time.&quot;  Other options grayed out.">
            <a:extLst>
              <a:ext uri="{FF2B5EF4-FFF2-40B4-BE49-F238E27FC236}">
                <a16:creationId xmlns:a16="http://schemas.microsoft.com/office/drawing/2014/main" id="{4DFA3E6E-EA8A-7E4A-ABAA-921C285529BE}"/>
              </a:ext>
            </a:extLst>
          </p:cNvPr>
          <p:cNvPicPr>
            <a:picLocks noChangeAspect="1"/>
          </p:cNvPicPr>
          <p:nvPr/>
        </p:nvPicPr>
        <p:blipFill>
          <a:blip r:embed="rId3"/>
          <a:stretch>
            <a:fillRect/>
          </a:stretch>
        </p:blipFill>
        <p:spPr>
          <a:xfrm>
            <a:off x="1714500" y="3538921"/>
            <a:ext cx="8763000" cy="2146301"/>
          </a:xfrm>
          <a:prstGeom prst="rect">
            <a:avLst/>
          </a:prstGeom>
          <a:ln w="3175">
            <a:miter lim="400000"/>
          </a:ln>
        </p:spPr>
      </p:pic>
    </p:spTree>
    <p:extLst>
      <p:ext uri="{BB962C8B-B14F-4D97-AF65-F5344CB8AC3E}">
        <p14:creationId xmlns:p14="http://schemas.microsoft.com/office/powerpoint/2010/main" val="905354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CE7FF-B0DF-994D-8B3A-6B01CCEA2909}"/>
              </a:ext>
            </a:extLst>
          </p:cNvPr>
          <p:cNvSpPr>
            <a:spLocks noGrp="1"/>
          </p:cNvSpPr>
          <p:nvPr>
            <p:ph type="title"/>
          </p:nvPr>
        </p:nvSpPr>
        <p:spPr/>
        <p:txBody>
          <a:bodyPr/>
          <a:lstStyle/>
          <a:p>
            <a:r>
              <a:rPr lang="en-US" dirty="0"/>
              <a:t>H3: User Control and Freedom</a:t>
            </a:r>
          </a:p>
        </p:txBody>
      </p:sp>
      <p:sp>
        <p:nvSpPr>
          <p:cNvPr id="3" name="Content Placeholder 2">
            <a:extLst>
              <a:ext uri="{FF2B5EF4-FFF2-40B4-BE49-F238E27FC236}">
                <a16:creationId xmlns:a16="http://schemas.microsoft.com/office/drawing/2014/main" id="{B7BF4B74-C269-2344-B63C-CF4EF9521078}"/>
              </a:ext>
            </a:extLst>
          </p:cNvPr>
          <p:cNvSpPr>
            <a:spLocks noGrp="1"/>
          </p:cNvSpPr>
          <p:nvPr>
            <p:ph idx="1"/>
          </p:nvPr>
        </p:nvSpPr>
        <p:spPr/>
        <p:txBody>
          <a:bodyPr/>
          <a:lstStyle/>
          <a:p>
            <a:r>
              <a:rPr lang="en-US" dirty="0"/>
              <a:t>“Exits” for mistaken choices: undo, redo, cancel</a:t>
            </a:r>
          </a:p>
          <a:p>
            <a:r>
              <a:rPr lang="en-US" dirty="0"/>
              <a:t>Don’t force down fixed paths.</a:t>
            </a:r>
          </a:p>
          <a:p>
            <a:endParaRPr lang="en-US" dirty="0"/>
          </a:p>
          <a:p>
            <a:endParaRPr lang="en-US" dirty="0"/>
          </a:p>
        </p:txBody>
      </p:sp>
      <p:sp>
        <p:nvSpPr>
          <p:cNvPr id="4" name="Slide Number Placeholder 3">
            <a:extLst>
              <a:ext uri="{FF2B5EF4-FFF2-40B4-BE49-F238E27FC236}">
                <a16:creationId xmlns:a16="http://schemas.microsoft.com/office/drawing/2014/main" id="{AC8AB27A-0A59-604B-B3EC-DDC16C2060F7}"/>
              </a:ext>
            </a:extLst>
          </p:cNvPr>
          <p:cNvSpPr>
            <a:spLocks noGrp="1"/>
          </p:cNvSpPr>
          <p:nvPr>
            <p:ph type="sldNum" sz="quarter" idx="12"/>
          </p:nvPr>
        </p:nvSpPr>
        <p:spPr/>
        <p:txBody>
          <a:bodyPr/>
          <a:lstStyle/>
          <a:p>
            <a:fld id="{20F37917-FD3A-4669-9018-DA04BCDD3D75}" type="slidenum">
              <a:rPr lang="en-US" smtClean="0"/>
              <a:t>27</a:t>
            </a:fld>
            <a:endParaRPr lang="en-US"/>
          </a:p>
        </p:txBody>
      </p:sp>
      <p:pic>
        <p:nvPicPr>
          <p:cNvPr id="5" name="Image" descr="eZip dialog pane with three options and buttons for About, Register, Next and Cancel">
            <a:extLst>
              <a:ext uri="{FF2B5EF4-FFF2-40B4-BE49-F238E27FC236}">
                <a16:creationId xmlns:a16="http://schemas.microsoft.com/office/drawing/2014/main" id="{3774A6BC-AD7C-7E47-87BC-364684DBA7B3}"/>
              </a:ext>
            </a:extLst>
          </p:cNvPr>
          <p:cNvPicPr>
            <a:picLocks noChangeAspect="1"/>
          </p:cNvPicPr>
          <p:nvPr/>
        </p:nvPicPr>
        <p:blipFill>
          <a:blip r:embed="rId3"/>
          <a:stretch>
            <a:fillRect/>
          </a:stretch>
        </p:blipFill>
        <p:spPr>
          <a:xfrm>
            <a:off x="2739478" y="2487838"/>
            <a:ext cx="7040590" cy="3616086"/>
          </a:xfrm>
          <a:prstGeom prst="rect">
            <a:avLst/>
          </a:prstGeom>
          <a:ln w="3175">
            <a:miter lim="400000"/>
          </a:ln>
        </p:spPr>
      </p:pic>
    </p:spTree>
    <p:extLst>
      <p:ext uri="{BB962C8B-B14F-4D97-AF65-F5344CB8AC3E}">
        <p14:creationId xmlns:p14="http://schemas.microsoft.com/office/powerpoint/2010/main" val="1139587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391A4-177C-B848-BE90-47B6026C53D0}"/>
              </a:ext>
            </a:extLst>
          </p:cNvPr>
          <p:cNvSpPr>
            <a:spLocks noGrp="1"/>
          </p:cNvSpPr>
          <p:nvPr>
            <p:ph type="title"/>
          </p:nvPr>
        </p:nvSpPr>
        <p:spPr>
          <a:xfrm>
            <a:off x="838200" y="365125"/>
            <a:ext cx="10515600" cy="1325563"/>
          </a:xfrm>
        </p:spPr>
        <p:txBody>
          <a:bodyPr anchor="b">
            <a:normAutofit/>
          </a:bodyPr>
          <a:lstStyle/>
          <a:p>
            <a:r>
              <a:rPr lang="en-US" sz="3600" dirty="0"/>
              <a:t>H4: Consistency and Standards</a:t>
            </a:r>
          </a:p>
        </p:txBody>
      </p:sp>
      <p:sp>
        <p:nvSpPr>
          <p:cNvPr id="3" name="Content Placeholder 2">
            <a:extLst>
              <a:ext uri="{FF2B5EF4-FFF2-40B4-BE49-F238E27FC236}">
                <a16:creationId xmlns:a16="http://schemas.microsoft.com/office/drawing/2014/main" id="{37683C82-B594-1344-8994-B6D4B60620EC}"/>
              </a:ext>
            </a:extLst>
          </p:cNvPr>
          <p:cNvSpPr>
            <a:spLocks noGrp="1"/>
          </p:cNvSpPr>
          <p:nvPr>
            <p:ph sz="half" idx="1"/>
          </p:nvPr>
        </p:nvSpPr>
        <p:spPr>
          <a:xfrm>
            <a:off x="838200" y="1825625"/>
            <a:ext cx="5181600" cy="4351338"/>
          </a:xfrm>
        </p:spPr>
        <p:txBody>
          <a:bodyPr>
            <a:normAutofit/>
          </a:bodyPr>
          <a:lstStyle/>
          <a:p>
            <a:r>
              <a:rPr lang="en-US" dirty="0"/>
              <a:t>Same words, situations, actions, should mean the same thing in similar situations; </a:t>
            </a:r>
          </a:p>
          <a:p>
            <a:r>
              <a:rPr lang="en-US" dirty="0"/>
              <a:t>Same things look the same and be located in the same place.</a:t>
            </a:r>
          </a:p>
          <a:p>
            <a:r>
              <a:rPr lang="en-US" dirty="0"/>
              <a:t>Text consistent with figures.</a:t>
            </a:r>
          </a:p>
          <a:p>
            <a:r>
              <a:rPr lang="en-US" dirty="0"/>
              <a:t>Different things should be different.</a:t>
            </a:r>
          </a:p>
          <a:p>
            <a:endParaRPr lang="en-US" dirty="0"/>
          </a:p>
          <a:p>
            <a:endParaRPr lang="en-US" dirty="0"/>
          </a:p>
        </p:txBody>
      </p:sp>
      <p:pic>
        <p:nvPicPr>
          <p:cNvPr id="5" name="Image" descr="Text says to insert check with top of check to right; image shows top of check to left">
            <a:extLst>
              <a:ext uri="{FF2B5EF4-FFF2-40B4-BE49-F238E27FC236}">
                <a16:creationId xmlns:a16="http://schemas.microsoft.com/office/drawing/2014/main" id="{D3C2521C-35CF-464E-9B16-9D5744CC3DCA}"/>
              </a:ext>
            </a:extLst>
          </p:cNvPr>
          <p:cNvPicPr>
            <a:picLocks noChangeAspect="1"/>
          </p:cNvPicPr>
          <p:nvPr/>
        </p:nvPicPr>
        <p:blipFill>
          <a:blip r:embed="rId3"/>
          <a:stretch>
            <a:fillRect/>
          </a:stretch>
        </p:blipFill>
        <p:spPr>
          <a:xfrm>
            <a:off x="6250312" y="1953768"/>
            <a:ext cx="4223806" cy="2703236"/>
          </a:xfrm>
          <a:prstGeom prst="rect">
            <a:avLst/>
          </a:prstGeom>
          <a:noFill/>
          <a:ln w="3175">
            <a:miter lim="400000"/>
          </a:ln>
        </p:spPr>
      </p:pic>
      <p:sp>
        <p:nvSpPr>
          <p:cNvPr id="4" name="Slide Number Placeholder 3">
            <a:extLst>
              <a:ext uri="{FF2B5EF4-FFF2-40B4-BE49-F238E27FC236}">
                <a16:creationId xmlns:a16="http://schemas.microsoft.com/office/drawing/2014/main" id="{C4B6F15E-7659-C143-84A5-55C9B333ACAF}"/>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0F37917-FD3A-4669-9018-DA04BCDD3D75}" type="slidenum">
              <a:rPr lang="en-US" smtClean="0"/>
              <a:pPr>
                <a:spcAft>
                  <a:spcPts val="600"/>
                </a:spcAft>
              </a:pPr>
              <a:t>28</a:t>
            </a:fld>
            <a:endParaRPr lang="en-US"/>
          </a:p>
        </p:txBody>
      </p:sp>
      <p:cxnSp>
        <p:nvCxnSpPr>
          <p:cNvPr id="7" name="Straight Arrow Connector 6">
            <a:extLst>
              <a:ext uri="{FF2B5EF4-FFF2-40B4-BE49-F238E27FC236}">
                <a16:creationId xmlns:a16="http://schemas.microsoft.com/office/drawing/2014/main" id="{C1E9A6F5-AB37-7040-B031-E2B1231C99EE}"/>
              </a:ext>
            </a:extLst>
          </p:cNvPr>
          <p:cNvCxnSpPr/>
          <p:nvPr/>
        </p:nvCxnSpPr>
        <p:spPr>
          <a:xfrm>
            <a:off x="5324168" y="4203290"/>
            <a:ext cx="771832"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0F60AF9-2C22-4140-9DE2-3B3D02E4099C}"/>
              </a:ext>
            </a:extLst>
          </p:cNvPr>
          <p:cNvPicPr>
            <a:picLocks noChangeAspect="1"/>
          </p:cNvPicPr>
          <p:nvPr/>
        </p:nvPicPr>
        <p:blipFill>
          <a:blip r:embed="rId4"/>
          <a:stretch>
            <a:fillRect/>
          </a:stretch>
        </p:blipFill>
        <p:spPr>
          <a:xfrm>
            <a:off x="1035151" y="5413177"/>
            <a:ext cx="2216177" cy="1325564"/>
          </a:xfrm>
          <a:prstGeom prst="rect">
            <a:avLst/>
          </a:prstGeom>
        </p:spPr>
      </p:pic>
      <p:pic>
        <p:nvPicPr>
          <p:cNvPr id="11" name="Picture 10">
            <a:extLst>
              <a:ext uri="{FF2B5EF4-FFF2-40B4-BE49-F238E27FC236}">
                <a16:creationId xmlns:a16="http://schemas.microsoft.com/office/drawing/2014/main" id="{ED0D21E3-8804-4430-8BF3-B1706F852827}"/>
              </a:ext>
            </a:extLst>
          </p:cNvPr>
          <p:cNvPicPr>
            <a:picLocks noChangeAspect="1"/>
          </p:cNvPicPr>
          <p:nvPr/>
        </p:nvPicPr>
        <p:blipFill>
          <a:blip r:embed="rId5"/>
          <a:stretch>
            <a:fillRect/>
          </a:stretch>
        </p:blipFill>
        <p:spPr>
          <a:xfrm>
            <a:off x="3493554" y="5413178"/>
            <a:ext cx="2190956" cy="1325563"/>
          </a:xfrm>
          <a:prstGeom prst="rect">
            <a:avLst/>
          </a:prstGeom>
        </p:spPr>
      </p:pic>
      <p:pic>
        <p:nvPicPr>
          <p:cNvPr id="13" name="Picture 12">
            <a:extLst>
              <a:ext uri="{FF2B5EF4-FFF2-40B4-BE49-F238E27FC236}">
                <a16:creationId xmlns:a16="http://schemas.microsoft.com/office/drawing/2014/main" id="{473DD9A2-177F-4682-AC02-9E582F6F54CB}"/>
              </a:ext>
            </a:extLst>
          </p:cNvPr>
          <p:cNvPicPr>
            <a:picLocks noChangeAspect="1"/>
          </p:cNvPicPr>
          <p:nvPr/>
        </p:nvPicPr>
        <p:blipFill>
          <a:blip r:embed="rId6"/>
          <a:stretch>
            <a:fillRect/>
          </a:stretch>
        </p:blipFill>
        <p:spPr>
          <a:xfrm>
            <a:off x="5894126" y="5391761"/>
            <a:ext cx="2216177" cy="1324131"/>
          </a:xfrm>
          <a:prstGeom prst="rect">
            <a:avLst/>
          </a:prstGeom>
        </p:spPr>
      </p:pic>
      <p:pic>
        <p:nvPicPr>
          <p:cNvPr id="15" name="Picture 14">
            <a:extLst>
              <a:ext uri="{FF2B5EF4-FFF2-40B4-BE49-F238E27FC236}">
                <a16:creationId xmlns:a16="http://schemas.microsoft.com/office/drawing/2014/main" id="{8459491F-EEEE-4CDB-B56A-3AA26A0842DB}"/>
              </a:ext>
            </a:extLst>
          </p:cNvPr>
          <p:cNvPicPr>
            <a:picLocks noChangeAspect="1"/>
          </p:cNvPicPr>
          <p:nvPr/>
        </p:nvPicPr>
        <p:blipFill>
          <a:blip r:embed="rId7"/>
          <a:stretch>
            <a:fillRect/>
          </a:stretch>
        </p:blipFill>
        <p:spPr>
          <a:xfrm>
            <a:off x="8319919" y="5398756"/>
            <a:ext cx="2223566" cy="1321553"/>
          </a:xfrm>
          <a:prstGeom prst="rect">
            <a:avLst/>
          </a:prstGeom>
        </p:spPr>
      </p:pic>
    </p:spTree>
    <p:extLst>
      <p:ext uri="{BB962C8B-B14F-4D97-AF65-F5344CB8AC3E}">
        <p14:creationId xmlns:p14="http://schemas.microsoft.com/office/powerpoint/2010/main" val="3852151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1A923-0814-D942-A51E-1A4203CE3C64}"/>
              </a:ext>
            </a:extLst>
          </p:cNvPr>
          <p:cNvSpPr>
            <a:spLocks noGrp="1"/>
          </p:cNvSpPr>
          <p:nvPr>
            <p:ph type="title"/>
          </p:nvPr>
        </p:nvSpPr>
        <p:spPr>
          <a:xfrm>
            <a:off x="838200" y="365125"/>
            <a:ext cx="10515600" cy="1325563"/>
          </a:xfrm>
        </p:spPr>
        <p:txBody>
          <a:bodyPr anchor="b">
            <a:normAutofit/>
          </a:bodyPr>
          <a:lstStyle/>
          <a:p>
            <a:r>
              <a:rPr lang="en-US" sz="3600" dirty="0"/>
              <a:t>H5: Error Prevention</a:t>
            </a:r>
          </a:p>
        </p:txBody>
      </p:sp>
      <p:sp>
        <p:nvSpPr>
          <p:cNvPr id="6" name="Content Placeholder 5">
            <a:extLst>
              <a:ext uri="{FF2B5EF4-FFF2-40B4-BE49-F238E27FC236}">
                <a16:creationId xmlns:a16="http://schemas.microsoft.com/office/drawing/2014/main" id="{74776AFE-F042-164D-8A01-879850888ECD}"/>
              </a:ext>
            </a:extLst>
          </p:cNvPr>
          <p:cNvSpPr>
            <a:spLocks noGrp="1"/>
          </p:cNvSpPr>
          <p:nvPr>
            <p:ph sz="half" idx="2"/>
          </p:nvPr>
        </p:nvSpPr>
        <p:spPr>
          <a:xfrm>
            <a:off x="838200" y="1847850"/>
            <a:ext cx="10515600" cy="4351338"/>
          </a:xfrm>
        </p:spPr>
        <p:txBody>
          <a:bodyPr>
            <a:normAutofit/>
          </a:bodyPr>
          <a:lstStyle/>
          <a:p>
            <a:r>
              <a:rPr lang="en-US" dirty="0"/>
              <a:t>Careful design can prevent a problem from occurring in the first place.</a:t>
            </a:r>
          </a:p>
          <a:p>
            <a:r>
              <a:rPr lang="en-US" dirty="0"/>
              <a:t>It’s easier to point to a date on the calendar than to type it in the correct format.</a:t>
            </a:r>
          </a:p>
        </p:txBody>
      </p:sp>
      <p:sp>
        <p:nvSpPr>
          <p:cNvPr id="5" name="Slide Number Placeholder 4">
            <a:extLst>
              <a:ext uri="{FF2B5EF4-FFF2-40B4-BE49-F238E27FC236}">
                <a16:creationId xmlns:a16="http://schemas.microsoft.com/office/drawing/2014/main" id="{0AA62B51-D27E-7648-B9D2-618721DD0562}"/>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0F37917-FD3A-4669-9018-DA04BCDD3D75}" type="slidenum">
              <a:rPr lang="en-US" smtClean="0"/>
              <a:pPr>
                <a:spcAft>
                  <a:spcPts val="600"/>
                </a:spcAft>
              </a:pPr>
              <a:t>29</a:t>
            </a:fld>
            <a:endParaRPr lang="en-US"/>
          </a:p>
        </p:txBody>
      </p:sp>
      <p:pic>
        <p:nvPicPr>
          <p:cNvPr id="7" name="Image" descr="Image">
            <a:extLst>
              <a:ext uri="{FF2B5EF4-FFF2-40B4-BE49-F238E27FC236}">
                <a16:creationId xmlns:a16="http://schemas.microsoft.com/office/drawing/2014/main" id="{F3A7D56A-9A92-4CE2-BD1A-EF8CA321861F}"/>
              </a:ext>
            </a:extLst>
          </p:cNvPr>
          <p:cNvPicPr>
            <a:picLocks noChangeAspect="1"/>
          </p:cNvPicPr>
          <p:nvPr/>
        </p:nvPicPr>
        <p:blipFill>
          <a:blip r:embed="rId3"/>
          <a:stretch>
            <a:fillRect/>
          </a:stretch>
        </p:blipFill>
        <p:spPr>
          <a:xfrm>
            <a:off x="2206103" y="3429000"/>
            <a:ext cx="7572077" cy="2927350"/>
          </a:xfrm>
          <a:prstGeom prst="rect">
            <a:avLst/>
          </a:prstGeom>
          <a:ln w="3175">
            <a:miter lim="400000"/>
          </a:ln>
        </p:spPr>
      </p:pic>
    </p:spTree>
    <p:extLst>
      <p:ext uri="{BB962C8B-B14F-4D97-AF65-F5344CB8AC3E}">
        <p14:creationId xmlns:p14="http://schemas.microsoft.com/office/powerpoint/2010/main" val="3916339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B856-3727-2045-91BA-C3F196D8A7B4}"/>
              </a:ext>
            </a:extLst>
          </p:cNvPr>
          <p:cNvSpPr>
            <a:spLocks noGrp="1"/>
          </p:cNvSpPr>
          <p:nvPr>
            <p:ph type="title"/>
          </p:nvPr>
        </p:nvSpPr>
        <p:spPr/>
        <p:txBody>
          <a:bodyPr/>
          <a:lstStyle/>
          <a:p>
            <a:r>
              <a:rPr lang="en-US" dirty="0"/>
              <a:t>Goal: Build the Right Product</a:t>
            </a:r>
          </a:p>
        </p:txBody>
      </p:sp>
      <p:sp>
        <p:nvSpPr>
          <p:cNvPr id="3" name="Content Placeholder 2">
            <a:extLst>
              <a:ext uri="{FF2B5EF4-FFF2-40B4-BE49-F238E27FC236}">
                <a16:creationId xmlns:a16="http://schemas.microsoft.com/office/drawing/2014/main" id="{C69F61D0-C05F-A348-936D-EC5E0192B932}"/>
              </a:ext>
            </a:extLst>
          </p:cNvPr>
          <p:cNvSpPr>
            <a:spLocks noGrp="1"/>
          </p:cNvSpPr>
          <p:nvPr>
            <p:ph idx="1"/>
          </p:nvPr>
        </p:nvSpPr>
        <p:spPr/>
        <p:txBody>
          <a:bodyPr>
            <a:normAutofit fontScale="92500" lnSpcReduction="10000"/>
          </a:bodyPr>
          <a:lstStyle/>
          <a:p>
            <a:r>
              <a:rPr lang="en-US" dirty="0"/>
              <a:t>If the product doesn’t do what the users want…</a:t>
            </a:r>
          </a:p>
          <a:p>
            <a:pPr lvl="1"/>
            <a:r>
              <a:rPr lang="en-US" dirty="0"/>
              <a:t>… we’ve wasted time and money.</a:t>
            </a:r>
          </a:p>
          <a:p>
            <a:r>
              <a:rPr lang="en-US" dirty="0"/>
              <a:t>If the product is not usable by the users…</a:t>
            </a:r>
          </a:p>
          <a:p>
            <a:pPr lvl="1"/>
            <a:r>
              <a:rPr lang="en-US" dirty="0"/>
              <a:t>… we will need to invest time/money to make it usable.</a:t>
            </a:r>
          </a:p>
          <a:p>
            <a:r>
              <a:rPr lang="en-US" dirty="0"/>
              <a:t>Users are often not sure exactly what they want,</a:t>
            </a:r>
          </a:p>
          <a:p>
            <a:pPr lvl="1"/>
            <a:r>
              <a:rPr lang="en-US" dirty="0"/>
              <a:t>… so we iterate the requirements process.</a:t>
            </a:r>
          </a:p>
          <a:p>
            <a:r>
              <a:rPr lang="en-US" dirty="0"/>
              <a:t>We shift development “to the left” (closer to user) </a:t>
            </a:r>
          </a:p>
          <a:p>
            <a:pPr lvl="1"/>
            <a:r>
              <a:rPr lang="en-US" dirty="0"/>
              <a:t>We correct mistakes</a:t>
            </a:r>
          </a:p>
          <a:p>
            <a:pPr lvl="2"/>
            <a:r>
              <a:rPr lang="en-US" dirty="0"/>
              <a:t>Before design, or else</a:t>
            </a:r>
          </a:p>
          <a:p>
            <a:pPr lvl="2"/>
            <a:r>
              <a:rPr lang="en-US" dirty="0"/>
              <a:t>Before coding, or else</a:t>
            </a:r>
          </a:p>
          <a:p>
            <a:pPr lvl="2"/>
            <a:r>
              <a:rPr lang="en-US" dirty="0"/>
              <a:t>Before debugging, or else</a:t>
            </a:r>
          </a:p>
          <a:p>
            <a:pPr lvl="2"/>
            <a:r>
              <a:rPr lang="en-US" dirty="0"/>
              <a:t>Before deployment.</a:t>
            </a:r>
          </a:p>
        </p:txBody>
      </p:sp>
      <p:sp>
        <p:nvSpPr>
          <p:cNvPr id="4" name="Slide Number Placeholder 3">
            <a:extLst>
              <a:ext uri="{FF2B5EF4-FFF2-40B4-BE49-F238E27FC236}">
                <a16:creationId xmlns:a16="http://schemas.microsoft.com/office/drawing/2014/main" id="{354CB0EA-BD00-D949-B6E6-C06F3EB6E528}"/>
              </a:ext>
            </a:extLst>
          </p:cNvPr>
          <p:cNvSpPr>
            <a:spLocks noGrp="1"/>
          </p:cNvSpPr>
          <p:nvPr>
            <p:ph type="sldNum" sz="quarter" idx="12"/>
          </p:nvPr>
        </p:nvSpPr>
        <p:spPr/>
        <p:txBody>
          <a:bodyPr/>
          <a:lstStyle/>
          <a:p>
            <a:fld id="{20F37917-FD3A-4669-9018-DA04BCDD3D75}" type="slidenum">
              <a:rPr lang="en-US" smtClean="0"/>
              <a:t>3</a:t>
            </a:fld>
            <a:endParaRPr lang="en-US"/>
          </a:p>
        </p:txBody>
      </p:sp>
      <p:sp>
        <p:nvSpPr>
          <p:cNvPr id="5" name="TextBox 4">
            <a:extLst>
              <a:ext uri="{FF2B5EF4-FFF2-40B4-BE49-F238E27FC236}">
                <a16:creationId xmlns:a16="http://schemas.microsoft.com/office/drawing/2014/main" id="{53D9148B-F6B0-8C43-A915-5811C7D19A8A}"/>
              </a:ext>
            </a:extLst>
          </p:cNvPr>
          <p:cNvSpPr txBox="1"/>
          <p:nvPr/>
        </p:nvSpPr>
        <p:spPr>
          <a:xfrm>
            <a:off x="5377434" y="4643573"/>
            <a:ext cx="2826192" cy="914400"/>
          </a:xfrm>
          <a:prstGeom prst="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2400" b="1" dirty="0">
                <a:solidFill>
                  <a:schemeClr val="tx1"/>
                </a:solidFill>
                <a:latin typeface="Ink Free" panose="03080402000500000000" pitchFamily="66" charset="0"/>
              </a:rPr>
              <a:t>The earlier,</a:t>
            </a:r>
          </a:p>
          <a:p>
            <a:pPr algn="ctr"/>
            <a:r>
              <a:rPr lang="en-US" sz="2400" b="1" dirty="0">
                <a:solidFill>
                  <a:schemeClr val="tx1"/>
                </a:solidFill>
                <a:latin typeface="Ink Free" panose="03080402000500000000" pitchFamily="66" charset="0"/>
              </a:rPr>
              <a:t>The better!</a:t>
            </a:r>
          </a:p>
        </p:txBody>
      </p:sp>
    </p:spTree>
    <p:extLst>
      <p:ext uri="{BB962C8B-B14F-4D97-AF65-F5344CB8AC3E}">
        <p14:creationId xmlns:p14="http://schemas.microsoft.com/office/powerpoint/2010/main" val="308302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45BB-C629-7E4F-8A62-95843C973D49}"/>
              </a:ext>
            </a:extLst>
          </p:cNvPr>
          <p:cNvSpPr>
            <a:spLocks noGrp="1"/>
          </p:cNvSpPr>
          <p:nvPr>
            <p:ph type="title"/>
          </p:nvPr>
        </p:nvSpPr>
        <p:spPr/>
        <p:txBody>
          <a:bodyPr>
            <a:normAutofit/>
          </a:bodyPr>
          <a:lstStyle/>
          <a:p>
            <a:r>
              <a:rPr lang="en-US" sz="3600" dirty="0"/>
              <a:t>H6: Recognition rather than Recall</a:t>
            </a:r>
          </a:p>
        </p:txBody>
      </p:sp>
      <p:sp>
        <p:nvSpPr>
          <p:cNvPr id="3" name="Content Placeholder 2">
            <a:extLst>
              <a:ext uri="{FF2B5EF4-FFF2-40B4-BE49-F238E27FC236}">
                <a16:creationId xmlns:a16="http://schemas.microsoft.com/office/drawing/2014/main" id="{E79AC06D-46FF-0142-A912-8AC3260529C2}"/>
              </a:ext>
            </a:extLst>
          </p:cNvPr>
          <p:cNvSpPr>
            <a:spLocks noGrp="1"/>
          </p:cNvSpPr>
          <p:nvPr>
            <p:ph sz="half" idx="1"/>
          </p:nvPr>
        </p:nvSpPr>
        <p:spPr/>
        <p:txBody>
          <a:bodyPr/>
          <a:lstStyle/>
          <a:p>
            <a:r>
              <a:rPr lang="en-US" dirty="0"/>
              <a:t>Make objects, actions and options visible or easily retrievable.</a:t>
            </a:r>
          </a:p>
          <a:p>
            <a:r>
              <a:rPr lang="en-US" dirty="0"/>
              <a:t>It’s easier to pick out the channel we want to add than to enter the correct name.</a:t>
            </a:r>
          </a:p>
        </p:txBody>
      </p:sp>
      <p:pic>
        <p:nvPicPr>
          <p:cNvPr id="7" name="Content Placeholder 6" descr="Popup menu with &quot;Browse a channel&quot; selected rather than &quot;Create a channel&quot;">
            <a:extLst>
              <a:ext uri="{FF2B5EF4-FFF2-40B4-BE49-F238E27FC236}">
                <a16:creationId xmlns:a16="http://schemas.microsoft.com/office/drawing/2014/main" id="{5BDA4717-564B-544F-810C-E7C27E115AF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53200" y="2940844"/>
            <a:ext cx="4419600" cy="2120900"/>
          </a:xfrm>
        </p:spPr>
      </p:pic>
    </p:spTree>
    <p:extLst>
      <p:ext uri="{BB962C8B-B14F-4D97-AF65-F5344CB8AC3E}">
        <p14:creationId xmlns:p14="http://schemas.microsoft.com/office/powerpoint/2010/main" val="1448375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F6144-9441-E840-916D-9BC9842BDAE9}"/>
              </a:ext>
            </a:extLst>
          </p:cNvPr>
          <p:cNvSpPr>
            <a:spLocks noGrp="1"/>
          </p:cNvSpPr>
          <p:nvPr>
            <p:ph type="title"/>
          </p:nvPr>
        </p:nvSpPr>
        <p:spPr/>
        <p:txBody>
          <a:bodyPr>
            <a:normAutofit/>
          </a:bodyPr>
          <a:lstStyle/>
          <a:p>
            <a:r>
              <a:rPr lang="en-US" sz="3600" dirty="0"/>
              <a:t>H7: Flexibility and Efficiency of Use</a:t>
            </a:r>
          </a:p>
        </p:txBody>
      </p:sp>
      <p:pic>
        <p:nvPicPr>
          <p:cNvPr id="7" name="Content Placeholder 6" descr="Menu with keywboard shortcuts">
            <a:extLst>
              <a:ext uri="{FF2B5EF4-FFF2-40B4-BE49-F238E27FC236}">
                <a16:creationId xmlns:a16="http://schemas.microsoft.com/office/drawing/2014/main" id="{B038CE4D-F9A5-EA43-AB24-B606A8FC066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31302" y="1825625"/>
            <a:ext cx="2995396" cy="4351338"/>
          </a:xfrm>
        </p:spPr>
      </p:pic>
      <p:sp>
        <p:nvSpPr>
          <p:cNvPr id="4" name="Content Placeholder 3">
            <a:extLst>
              <a:ext uri="{FF2B5EF4-FFF2-40B4-BE49-F238E27FC236}">
                <a16:creationId xmlns:a16="http://schemas.microsoft.com/office/drawing/2014/main" id="{51505A27-3F2C-C847-9E80-FE531CDB6EC6}"/>
              </a:ext>
            </a:extLst>
          </p:cNvPr>
          <p:cNvSpPr>
            <a:spLocks noGrp="1"/>
          </p:cNvSpPr>
          <p:nvPr>
            <p:ph sz="half" idx="2"/>
          </p:nvPr>
        </p:nvSpPr>
        <p:spPr/>
        <p:txBody>
          <a:bodyPr/>
          <a:lstStyle/>
          <a:p>
            <a:r>
              <a:rPr lang="en-US" dirty="0"/>
              <a:t>Accelerators for experts (e.g., gestures, kb shortcuts)</a:t>
            </a:r>
          </a:p>
          <a:p>
            <a:r>
              <a:rPr lang="en-US" dirty="0"/>
              <a:t>Allow users to tailor frequent actions (e.g., macros)</a:t>
            </a:r>
          </a:p>
        </p:txBody>
      </p:sp>
      <p:sp>
        <p:nvSpPr>
          <p:cNvPr id="5" name="Slide Number Placeholder 4">
            <a:extLst>
              <a:ext uri="{FF2B5EF4-FFF2-40B4-BE49-F238E27FC236}">
                <a16:creationId xmlns:a16="http://schemas.microsoft.com/office/drawing/2014/main" id="{0F506E42-B885-D24C-8C3B-F494079F20B3}"/>
              </a:ext>
            </a:extLst>
          </p:cNvPr>
          <p:cNvSpPr>
            <a:spLocks noGrp="1"/>
          </p:cNvSpPr>
          <p:nvPr>
            <p:ph type="sldNum" sz="quarter" idx="12"/>
          </p:nvPr>
        </p:nvSpPr>
        <p:spPr/>
        <p:txBody>
          <a:bodyPr/>
          <a:lstStyle/>
          <a:p>
            <a:fld id="{20F37917-FD3A-4669-9018-DA04BCDD3D75}" type="slidenum">
              <a:rPr lang="en-US" smtClean="0"/>
              <a:t>31</a:t>
            </a:fld>
            <a:endParaRPr lang="en-US"/>
          </a:p>
        </p:txBody>
      </p:sp>
    </p:spTree>
    <p:extLst>
      <p:ext uri="{BB962C8B-B14F-4D97-AF65-F5344CB8AC3E}">
        <p14:creationId xmlns:p14="http://schemas.microsoft.com/office/powerpoint/2010/main" val="3665732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56176-B802-A84A-9406-68A09909624E}"/>
              </a:ext>
            </a:extLst>
          </p:cNvPr>
          <p:cNvSpPr>
            <a:spLocks noGrp="1"/>
          </p:cNvSpPr>
          <p:nvPr>
            <p:ph type="title"/>
          </p:nvPr>
        </p:nvSpPr>
        <p:spPr/>
        <p:txBody>
          <a:bodyPr/>
          <a:lstStyle/>
          <a:p>
            <a:r>
              <a:rPr lang="en-US" dirty="0"/>
              <a:t>H8: Aesthetic and Minimalist Design</a:t>
            </a:r>
          </a:p>
        </p:txBody>
      </p:sp>
      <p:sp>
        <p:nvSpPr>
          <p:cNvPr id="3" name="Content Placeholder 2">
            <a:extLst>
              <a:ext uri="{FF2B5EF4-FFF2-40B4-BE49-F238E27FC236}">
                <a16:creationId xmlns:a16="http://schemas.microsoft.com/office/drawing/2014/main" id="{4044CF5B-DF0F-D748-9923-939A7BC2EA98}"/>
              </a:ext>
            </a:extLst>
          </p:cNvPr>
          <p:cNvSpPr>
            <a:spLocks noGrp="1"/>
          </p:cNvSpPr>
          <p:nvPr>
            <p:ph idx="1"/>
          </p:nvPr>
        </p:nvSpPr>
        <p:spPr/>
        <p:txBody>
          <a:bodyPr>
            <a:normAutofit/>
          </a:bodyPr>
          <a:lstStyle/>
          <a:p>
            <a:r>
              <a:rPr lang="en-US" dirty="0"/>
              <a:t>Interfaces should not contain irrelevant or rarely needed information.</a:t>
            </a:r>
          </a:p>
          <a:p>
            <a:endParaRPr lang="en-US" dirty="0"/>
          </a:p>
          <a:p>
            <a:endParaRPr lang="en-US" dirty="0"/>
          </a:p>
          <a:p>
            <a:endParaRPr lang="en-US" dirty="0"/>
          </a:p>
          <a:p>
            <a:endParaRPr lang="en-US" dirty="0"/>
          </a:p>
          <a:p>
            <a:r>
              <a:rPr lang="en-US" dirty="0"/>
              <a:t>Here is an example of minimalist design:</a:t>
            </a:r>
          </a:p>
        </p:txBody>
      </p:sp>
      <p:sp>
        <p:nvSpPr>
          <p:cNvPr id="4" name="Slide Number Placeholder 3">
            <a:extLst>
              <a:ext uri="{FF2B5EF4-FFF2-40B4-BE49-F238E27FC236}">
                <a16:creationId xmlns:a16="http://schemas.microsoft.com/office/drawing/2014/main" id="{7A3B974A-AB06-F24B-BEFE-053C1AD0C178}"/>
              </a:ext>
            </a:extLst>
          </p:cNvPr>
          <p:cNvSpPr>
            <a:spLocks noGrp="1"/>
          </p:cNvSpPr>
          <p:nvPr>
            <p:ph type="sldNum" sz="quarter" idx="12"/>
          </p:nvPr>
        </p:nvSpPr>
        <p:spPr/>
        <p:txBody>
          <a:bodyPr/>
          <a:lstStyle/>
          <a:p>
            <a:fld id="{20F37917-FD3A-4669-9018-DA04BCDD3D75}" type="slidenum">
              <a:rPr lang="en-US" smtClean="0"/>
              <a:t>32</a:t>
            </a:fld>
            <a:endParaRPr lang="en-US"/>
          </a:p>
        </p:txBody>
      </p:sp>
      <p:pic>
        <p:nvPicPr>
          <p:cNvPr id="5" name="Image" descr="complex dialog">
            <a:extLst>
              <a:ext uri="{FF2B5EF4-FFF2-40B4-BE49-F238E27FC236}">
                <a16:creationId xmlns:a16="http://schemas.microsoft.com/office/drawing/2014/main" id="{9E8B9BBB-744C-D14A-A2E1-564AFE01BC87}"/>
              </a:ext>
            </a:extLst>
          </p:cNvPr>
          <p:cNvPicPr>
            <a:picLocks noChangeAspect="1"/>
          </p:cNvPicPr>
          <p:nvPr/>
        </p:nvPicPr>
        <p:blipFill>
          <a:blip r:embed="rId3"/>
          <a:stretch>
            <a:fillRect/>
          </a:stretch>
        </p:blipFill>
        <p:spPr>
          <a:xfrm>
            <a:off x="4781873" y="2150135"/>
            <a:ext cx="6326816" cy="2140260"/>
          </a:xfrm>
          <a:prstGeom prst="rect">
            <a:avLst/>
          </a:prstGeom>
          <a:ln w="3175">
            <a:miter lim="400000"/>
          </a:ln>
        </p:spPr>
      </p:pic>
      <p:pic>
        <p:nvPicPr>
          <p:cNvPr id="9" name="Picture 8">
            <a:extLst>
              <a:ext uri="{FF2B5EF4-FFF2-40B4-BE49-F238E27FC236}">
                <a16:creationId xmlns:a16="http://schemas.microsoft.com/office/drawing/2014/main" id="{E9951CA0-C967-43DA-A142-FEB51F040E16}"/>
              </a:ext>
            </a:extLst>
          </p:cNvPr>
          <p:cNvPicPr>
            <a:picLocks noChangeAspect="1"/>
          </p:cNvPicPr>
          <p:nvPr/>
        </p:nvPicPr>
        <p:blipFill>
          <a:blip r:embed="rId4"/>
          <a:stretch>
            <a:fillRect/>
          </a:stretch>
        </p:blipFill>
        <p:spPr>
          <a:xfrm>
            <a:off x="1351486" y="4873625"/>
            <a:ext cx="4171950" cy="1847850"/>
          </a:xfrm>
          <a:prstGeom prst="rect">
            <a:avLst/>
          </a:prstGeom>
        </p:spPr>
      </p:pic>
    </p:spTree>
    <p:extLst>
      <p:ext uri="{BB962C8B-B14F-4D97-AF65-F5344CB8AC3E}">
        <p14:creationId xmlns:p14="http://schemas.microsoft.com/office/powerpoint/2010/main" val="3673500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39921-A4A7-F54C-BE91-C1ED66265A41}"/>
              </a:ext>
            </a:extLst>
          </p:cNvPr>
          <p:cNvSpPr>
            <a:spLocks noGrp="1"/>
          </p:cNvSpPr>
          <p:nvPr>
            <p:ph type="title"/>
          </p:nvPr>
        </p:nvSpPr>
        <p:spPr>
          <a:xfrm>
            <a:off x="838200" y="365125"/>
            <a:ext cx="10515600" cy="1325563"/>
          </a:xfrm>
        </p:spPr>
        <p:txBody>
          <a:bodyPr anchor="b">
            <a:normAutofit/>
          </a:bodyPr>
          <a:lstStyle/>
          <a:p>
            <a:r>
              <a:rPr lang="en-US" sz="3600" dirty="0"/>
              <a:t>H9: Help users recognize, diagnose, and recover from errors</a:t>
            </a:r>
          </a:p>
        </p:txBody>
      </p:sp>
      <p:sp>
        <p:nvSpPr>
          <p:cNvPr id="3" name="Content Placeholder 2">
            <a:extLst>
              <a:ext uri="{FF2B5EF4-FFF2-40B4-BE49-F238E27FC236}">
                <a16:creationId xmlns:a16="http://schemas.microsoft.com/office/drawing/2014/main" id="{69D66808-2E9C-7747-B82E-4B38756CA286}"/>
              </a:ext>
            </a:extLst>
          </p:cNvPr>
          <p:cNvSpPr>
            <a:spLocks noGrp="1"/>
          </p:cNvSpPr>
          <p:nvPr>
            <p:ph sz="half" idx="1"/>
          </p:nvPr>
        </p:nvSpPr>
        <p:spPr>
          <a:xfrm>
            <a:off x="838200" y="1825625"/>
            <a:ext cx="5181600" cy="4351338"/>
          </a:xfrm>
        </p:spPr>
        <p:txBody>
          <a:bodyPr>
            <a:normAutofit/>
          </a:bodyPr>
          <a:lstStyle/>
          <a:p>
            <a:r>
              <a:rPr lang="en-US" dirty="0"/>
              <a:t>Use standards to convey errors;</a:t>
            </a:r>
          </a:p>
          <a:p>
            <a:r>
              <a:rPr lang="en-US" dirty="0"/>
              <a:t>Error messages should be in language user will understand;</a:t>
            </a:r>
          </a:p>
          <a:p>
            <a:r>
              <a:rPr lang="en-US" dirty="0"/>
              <a:t>Precisely indicate the problem;</a:t>
            </a:r>
          </a:p>
          <a:p>
            <a:r>
              <a:rPr lang="en-US" dirty="0"/>
              <a:t>Constructively suggest a solution.</a:t>
            </a:r>
          </a:p>
          <a:p>
            <a:endParaRPr lang="en-US" dirty="0"/>
          </a:p>
        </p:txBody>
      </p:sp>
      <p:pic>
        <p:nvPicPr>
          <p:cNvPr id="6" name="Image" descr="Error dialog with message &quot;The operation completed successfully.&quot;">
            <a:extLst>
              <a:ext uri="{FF2B5EF4-FFF2-40B4-BE49-F238E27FC236}">
                <a16:creationId xmlns:a16="http://schemas.microsoft.com/office/drawing/2014/main" id="{DBA1A62C-A9EE-A44F-B34B-C0288D270642}"/>
              </a:ext>
            </a:extLst>
          </p:cNvPr>
          <p:cNvPicPr>
            <a:picLocks noChangeAspect="1"/>
          </p:cNvPicPr>
          <p:nvPr/>
        </p:nvPicPr>
        <p:blipFill>
          <a:blip r:embed="rId3"/>
          <a:stretch>
            <a:fillRect/>
          </a:stretch>
        </p:blipFill>
        <p:spPr>
          <a:xfrm>
            <a:off x="6172200" y="2997359"/>
            <a:ext cx="5181600" cy="2007870"/>
          </a:xfrm>
          <a:prstGeom prst="rect">
            <a:avLst/>
          </a:prstGeom>
          <a:noFill/>
          <a:ln w="3175">
            <a:miter lim="400000"/>
          </a:ln>
        </p:spPr>
      </p:pic>
      <p:sp>
        <p:nvSpPr>
          <p:cNvPr id="5" name="Slide Number Placeholder 4">
            <a:extLst>
              <a:ext uri="{FF2B5EF4-FFF2-40B4-BE49-F238E27FC236}">
                <a16:creationId xmlns:a16="http://schemas.microsoft.com/office/drawing/2014/main" id="{BABF7550-E50D-2946-936A-FC489E242B32}"/>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0F37917-FD3A-4669-9018-DA04BCDD3D75}" type="slidenum">
              <a:rPr lang="en-US" smtClean="0"/>
              <a:pPr>
                <a:spcAft>
                  <a:spcPts val="600"/>
                </a:spcAft>
              </a:pPr>
              <a:t>33</a:t>
            </a:fld>
            <a:endParaRPr lang="en-US"/>
          </a:p>
        </p:txBody>
      </p:sp>
    </p:spTree>
    <p:extLst>
      <p:ext uri="{BB962C8B-B14F-4D97-AF65-F5344CB8AC3E}">
        <p14:creationId xmlns:p14="http://schemas.microsoft.com/office/powerpoint/2010/main" val="562449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A48FF-9606-C141-B11A-F0A6B3FBA78D}"/>
              </a:ext>
            </a:extLst>
          </p:cNvPr>
          <p:cNvSpPr>
            <a:spLocks noGrp="1"/>
          </p:cNvSpPr>
          <p:nvPr>
            <p:ph type="title"/>
          </p:nvPr>
        </p:nvSpPr>
        <p:spPr/>
        <p:txBody>
          <a:bodyPr>
            <a:normAutofit/>
          </a:bodyPr>
          <a:lstStyle/>
          <a:p>
            <a:r>
              <a:rPr lang="en-US" sz="3600" dirty="0"/>
              <a:t>H10: Help and Documentation</a:t>
            </a:r>
          </a:p>
        </p:txBody>
      </p:sp>
      <p:pic>
        <p:nvPicPr>
          <p:cNvPr id="7" name="Content Placeholder 6" descr="Pop-up &quot;Tell me what you want to do&quot; with recently used actions and four suggestions.">
            <a:extLst>
              <a:ext uri="{FF2B5EF4-FFF2-40B4-BE49-F238E27FC236}">
                <a16:creationId xmlns:a16="http://schemas.microsoft.com/office/drawing/2014/main" id="{5041FEFD-AD04-7640-A032-3DC4E2B3C06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657350" y="1825625"/>
            <a:ext cx="3543300" cy="2768600"/>
          </a:xfrm>
        </p:spPr>
      </p:pic>
      <p:sp>
        <p:nvSpPr>
          <p:cNvPr id="4" name="Content Placeholder 3">
            <a:extLst>
              <a:ext uri="{FF2B5EF4-FFF2-40B4-BE49-F238E27FC236}">
                <a16:creationId xmlns:a16="http://schemas.microsoft.com/office/drawing/2014/main" id="{33DCF7BA-58B7-354F-9939-EB660ABEE7AD}"/>
              </a:ext>
            </a:extLst>
          </p:cNvPr>
          <p:cNvSpPr>
            <a:spLocks noGrp="1"/>
          </p:cNvSpPr>
          <p:nvPr>
            <p:ph sz="half" idx="2"/>
          </p:nvPr>
        </p:nvSpPr>
        <p:spPr/>
        <p:txBody>
          <a:bodyPr/>
          <a:lstStyle/>
          <a:p>
            <a:r>
              <a:rPr lang="en-US" dirty="0"/>
              <a:t>Should be</a:t>
            </a:r>
          </a:p>
          <a:p>
            <a:pPr lvl="1"/>
            <a:r>
              <a:rPr lang="en-US" dirty="0"/>
              <a:t>Easy to search;</a:t>
            </a:r>
          </a:p>
          <a:p>
            <a:pPr lvl="1"/>
            <a:r>
              <a:rPr lang="en-US" dirty="0"/>
              <a:t>Focused on the user’s task;</a:t>
            </a:r>
          </a:p>
          <a:p>
            <a:pPr lvl="1"/>
            <a:r>
              <a:rPr lang="en-US" dirty="0"/>
              <a:t>List concrete steps to carry out;</a:t>
            </a:r>
          </a:p>
          <a:p>
            <a:pPr lvl="1"/>
            <a:r>
              <a:rPr lang="en-US" dirty="0"/>
              <a:t>Always available.</a:t>
            </a:r>
          </a:p>
          <a:p>
            <a:pPr lvl="1"/>
            <a:endParaRPr lang="en-US" dirty="0"/>
          </a:p>
        </p:txBody>
      </p:sp>
      <p:sp>
        <p:nvSpPr>
          <p:cNvPr id="5" name="Slide Number Placeholder 4">
            <a:extLst>
              <a:ext uri="{FF2B5EF4-FFF2-40B4-BE49-F238E27FC236}">
                <a16:creationId xmlns:a16="http://schemas.microsoft.com/office/drawing/2014/main" id="{59929337-9204-C145-91C1-E31FDB5CB105}"/>
              </a:ext>
            </a:extLst>
          </p:cNvPr>
          <p:cNvSpPr>
            <a:spLocks noGrp="1"/>
          </p:cNvSpPr>
          <p:nvPr>
            <p:ph type="sldNum" sz="quarter" idx="12"/>
          </p:nvPr>
        </p:nvSpPr>
        <p:spPr/>
        <p:txBody>
          <a:bodyPr/>
          <a:lstStyle/>
          <a:p>
            <a:fld id="{20F37917-FD3A-4669-9018-DA04BCDD3D75}" type="slidenum">
              <a:rPr lang="en-US" smtClean="0"/>
              <a:t>34</a:t>
            </a:fld>
            <a:endParaRPr lang="en-US"/>
          </a:p>
        </p:txBody>
      </p:sp>
    </p:spTree>
    <p:extLst>
      <p:ext uri="{BB962C8B-B14F-4D97-AF65-F5344CB8AC3E}">
        <p14:creationId xmlns:p14="http://schemas.microsoft.com/office/powerpoint/2010/main" val="2364778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33575-0593-49FD-831F-131BB6CC7E6C}"/>
              </a:ext>
            </a:extLst>
          </p:cNvPr>
          <p:cNvSpPr>
            <a:spLocks noGrp="1"/>
          </p:cNvSpPr>
          <p:nvPr>
            <p:ph type="title"/>
          </p:nvPr>
        </p:nvSpPr>
        <p:spPr/>
        <p:txBody>
          <a:bodyPr/>
          <a:lstStyle/>
          <a:p>
            <a:r>
              <a:rPr lang="en-US" dirty="0"/>
              <a:t>Review: Learning Objectives for this Lesson</a:t>
            </a:r>
          </a:p>
        </p:txBody>
      </p:sp>
      <p:sp>
        <p:nvSpPr>
          <p:cNvPr id="3" name="Text Placeholder 2">
            <a:extLst>
              <a:ext uri="{FF2B5EF4-FFF2-40B4-BE49-F238E27FC236}">
                <a16:creationId xmlns:a16="http://schemas.microsoft.com/office/drawing/2014/main" id="{5B21ECCD-9823-405F-AA9A-D0CC235AD583}"/>
              </a:ext>
            </a:extLst>
          </p:cNvPr>
          <p:cNvSpPr>
            <a:spLocks noGrp="1"/>
          </p:cNvSpPr>
          <p:nvPr>
            <p:ph idx="1"/>
          </p:nvPr>
        </p:nvSpPr>
        <p:spPr>
          <a:xfrm>
            <a:off x="838199" y="1500160"/>
            <a:ext cx="10284725" cy="4351338"/>
          </a:xfrm>
        </p:spPr>
        <p:txBody>
          <a:bodyPr/>
          <a:lstStyle/>
          <a:p>
            <a:r>
              <a:rPr lang="en-US" sz="3200" dirty="0"/>
              <a:t>you should now be able to:</a:t>
            </a:r>
          </a:p>
          <a:p>
            <a:pPr lvl="1" fontAlgn="base"/>
            <a:r>
              <a:rPr lang="en-US" sz="2800" dirty="0"/>
              <a:t>Describe the major aspects of usability;</a:t>
            </a:r>
          </a:p>
          <a:p>
            <a:pPr lvl="1" fontAlgn="base"/>
            <a:r>
              <a:rPr lang="en-US" sz="2800" dirty="0"/>
              <a:t>Articulate the process of user-centered design;</a:t>
            </a:r>
          </a:p>
          <a:p>
            <a:pPr lvl="1" fontAlgn="base"/>
            <a:r>
              <a:rPr lang="en-US" sz="2800" dirty="0"/>
              <a:t>Explain several heuristics for good user interaction.</a:t>
            </a:r>
          </a:p>
        </p:txBody>
      </p:sp>
      <p:sp>
        <p:nvSpPr>
          <p:cNvPr id="5" name="Slide Number Placeholder 4">
            <a:extLst>
              <a:ext uri="{FF2B5EF4-FFF2-40B4-BE49-F238E27FC236}">
                <a16:creationId xmlns:a16="http://schemas.microsoft.com/office/drawing/2014/main" id="{D3CB1048-3EB8-4281-8361-E7EB70F6FBBC}"/>
              </a:ext>
            </a:extLst>
          </p:cNvPr>
          <p:cNvSpPr>
            <a:spLocks noGrp="1"/>
          </p:cNvSpPr>
          <p:nvPr>
            <p:ph type="sldNum" sz="quarter" idx="12"/>
          </p:nvPr>
        </p:nvSpPr>
        <p:spPr/>
        <p:txBody>
          <a:bodyPr/>
          <a:lstStyle/>
          <a:p>
            <a:fld id="{86CB4B4D-7CA3-9044-876B-883B54F8677D}" type="slidenum">
              <a:rPr lang="en-US" smtClean="0"/>
              <a:pPr/>
              <a:t>35</a:t>
            </a:fld>
            <a:endParaRPr lang="en-US"/>
          </a:p>
        </p:txBody>
      </p:sp>
    </p:spTree>
    <p:extLst>
      <p:ext uri="{BB962C8B-B14F-4D97-AF65-F5344CB8AC3E}">
        <p14:creationId xmlns:p14="http://schemas.microsoft.com/office/powerpoint/2010/main" val="2643922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B856-3727-2045-91BA-C3F196D8A7B4}"/>
              </a:ext>
            </a:extLst>
          </p:cNvPr>
          <p:cNvSpPr>
            <a:spLocks noGrp="1"/>
          </p:cNvSpPr>
          <p:nvPr>
            <p:ph type="title"/>
          </p:nvPr>
        </p:nvSpPr>
        <p:spPr>
          <a:xfrm>
            <a:off x="838200" y="365125"/>
            <a:ext cx="10515600" cy="1325563"/>
          </a:xfrm>
        </p:spPr>
        <p:txBody>
          <a:bodyPr anchor="b">
            <a:normAutofit/>
          </a:bodyPr>
          <a:lstStyle/>
          <a:p>
            <a:r>
              <a:rPr lang="en-US" sz="3600" dirty="0"/>
              <a:t>UI Design is important part of the link between user and technology</a:t>
            </a:r>
          </a:p>
        </p:txBody>
      </p:sp>
      <p:pic>
        <p:nvPicPr>
          <p:cNvPr id="6" name="Picture 4">
            <a:extLst>
              <a:ext uri="{FF2B5EF4-FFF2-40B4-BE49-F238E27FC236}">
                <a16:creationId xmlns:a16="http://schemas.microsoft.com/office/drawing/2014/main" id="{59C84EB0-6AB7-408C-AF0E-024A3B6A489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9647" y="1825625"/>
            <a:ext cx="5178705" cy="435133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C69F61D0-C05F-A348-936D-EC5E0192B932}"/>
              </a:ext>
            </a:extLst>
          </p:cNvPr>
          <p:cNvSpPr>
            <a:spLocks noGrp="1"/>
          </p:cNvSpPr>
          <p:nvPr>
            <p:ph sz="half" idx="2"/>
          </p:nvPr>
        </p:nvSpPr>
        <p:spPr>
          <a:xfrm>
            <a:off x="6172200" y="1825625"/>
            <a:ext cx="5181600" cy="4351338"/>
          </a:xfrm>
        </p:spPr>
        <p:txBody>
          <a:bodyPr>
            <a:normAutofit/>
          </a:bodyPr>
          <a:lstStyle/>
          <a:p>
            <a:r>
              <a:rPr lang="en-US" dirty="0"/>
              <a:t>Software Design includes a lot more than just designing components and architecture</a:t>
            </a:r>
          </a:p>
          <a:p>
            <a:r>
              <a:rPr lang="en-US" dirty="0"/>
              <a:t>Important to design:</a:t>
            </a:r>
          </a:p>
          <a:p>
            <a:pPr lvl="1"/>
            <a:r>
              <a:rPr lang="en-US" dirty="0"/>
              <a:t>User Interfaces</a:t>
            </a:r>
          </a:p>
          <a:p>
            <a:pPr lvl="1"/>
            <a:r>
              <a:rPr lang="en-US" dirty="0"/>
              <a:t>Contents</a:t>
            </a:r>
          </a:p>
          <a:p>
            <a:pPr lvl="1"/>
            <a:r>
              <a:rPr lang="en-US" dirty="0"/>
              <a:t>Navigation</a:t>
            </a:r>
          </a:p>
          <a:p>
            <a:pPr lvl="1"/>
            <a:endParaRPr lang="en-US" dirty="0"/>
          </a:p>
          <a:p>
            <a:r>
              <a:rPr lang="en-US" dirty="0"/>
              <a:t>We want “Usable” software</a:t>
            </a:r>
          </a:p>
        </p:txBody>
      </p:sp>
      <p:sp>
        <p:nvSpPr>
          <p:cNvPr id="4" name="Slide Number Placeholder 3">
            <a:extLst>
              <a:ext uri="{FF2B5EF4-FFF2-40B4-BE49-F238E27FC236}">
                <a16:creationId xmlns:a16="http://schemas.microsoft.com/office/drawing/2014/main" id="{354CB0EA-BD00-D949-B6E6-C06F3EB6E528}"/>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0F37917-FD3A-4669-9018-DA04BCDD3D75}" type="slidenum">
              <a:rPr lang="en-US" smtClean="0"/>
              <a:pPr>
                <a:spcAft>
                  <a:spcPts val="600"/>
                </a:spcAft>
              </a:pPr>
              <a:t>4</a:t>
            </a:fld>
            <a:endParaRPr lang="en-US"/>
          </a:p>
        </p:txBody>
      </p:sp>
    </p:spTree>
    <p:extLst>
      <p:ext uri="{BB962C8B-B14F-4D97-AF65-F5344CB8AC3E}">
        <p14:creationId xmlns:p14="http://schemas.microsoft.com/office/powerpoint/2010/main" val="3100506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B856-3727-2045-91BA-C3F196D8A7B4}"/>
              </a:ext>
            </a:extLst>
          </p:cNvPr>
          <p:cNvSpPr>
            <a:spLocks noGrp="1"/>
          </p:cNvSpPr>
          <p:nvPr>
            <p:ph type="title"/>
          </p:nvPr>
        </p:nvSpPr>
        <p:spPr/>
        <p:txBody>
          <a:bodyPr>
            <a:normAutofit/>
          </a:bodyPr>
          <a:lstStyle/>
          <a:p>
            <a:r>
              <a:rPr lang="en-US" dirty="0"/>
              <a:t>Usable or Unusable?</a:t>
            </a:r>
          </a:p>
        </p:txBody>
      </p:sp>
      <p:sp>
        <p:nvSpPr>
          <p:cNvPr id="4" name="Slide Number Placeholder 3">
            <a:extLst>
              <a:ext uri="{FF2B5EF4-FFF2-40B4-BE49-F238E27FC236}">
                <a16:creationId xmlns:a16="http://schemas.microsoft.com/office/drawing/2014/main" id="{354CB0EA-BD00-D949-B6E6-C06F3EB6E528}"/>
              </a:ext>
            </a:extLst>
          </p:cNvPr>
          <p:cNvSpPr>
            <a:spLocks noGrp="1"/>
          </p:cNvSpPr>
          <p:nvPr>
            <p:ph type="sldNum" sz="quarter" idx="12"/>
          </p:nvPr>
        </p:nvSpPr>
        <p:spPr/>
        <p:txBody>
          <a:bodyPr/>
          <a:lstStyle/>
          <a:p>
            <a:fld id="{20F37917-FD3A-4669-9018-DA04BCDD3D75}" type="slidenum">
              <a:rPr lang="en-US" smtClean="0"/>
              <a:t>5</a:t>
            </a:fld>
            <a:endParaRPr lang="en-US"/>
          </a:p>
        </p:txBody>
      </p:sp>
      <p:pic>
        <p:nvPicPr>
          <p:cNvPr id="8" name="1*G6TGxUKN3-QQWNoiHnduNg.jpeg" descr="1*G6TGxUKN3-QQWNoiHnduNg.jpeg">
            <a:extLst>
              <a:ext uri="{FF2B5EF4-FFF2-40B4-BE49-F238E27FC236}">
                <a16:creationId xmlns:a16="http://schemas.microsoft.com/office/drawing/2014/main" id="{8C6A0F71-68A2-40E6-BD15-FC4A7A295D80}"/>
              </a:ext>
            </a:extLst>
          </p:cNvPr>
          <p:cNvPicPr>
            <a:picLocks noChangeAspect="1"/>
          </p:cNvPicPr>
          <p:nvPr/>
        </p:nvPicPr>
        <p:blipFill>
          <a:blip r:embed="rId3"/>
          <a:stretch>
            <a:fillRect/>
          </a:stretch>
        </p:blipFill>
        <p:spPr>
          <a:xfrm>
            <a:off x="6183682" y="1640909"/>
            <a:ext cx="3536581" cy="4715441"/>
          </a:xfrm>
          <a:prstGeom prst="rect">
            <a:avLst/>
          </a:prstGeom>
          <a:ln w="3175">
            <a:miter lim="400000"/>
          </a:ln>
        </p:spPr>
      </p:pic>
      <p:pic>
        <p:nvPicPr>
          <p:cNvPr id="9" name="Image" descr="Image">
            <a:extLst>
              <a:ext uri="{FF2B5EF4-FFF2-40B4-BE49-F238E27FC236}">
                <a16:creationId xmlns:a16="http://schemas.microsoft.com/office/drawing/2014/main" id="{0B3C1AC5-55ED-422F-89BE-999DF530F804}"/>
              </a:ext>
            </a:extLst>
          </p:cNvPr>
          <p:cNvPicPr>
            <a:picLocks noChangeAspect="1"/>
          </p:cNvPicPr>
          <p:nvPr/>
        </p:nvPicPr>
        <p:blipFill>
          <a:blip r:embed="rId4"/>
          <a:stretch>
            <a:fillRect/>
          </a:stretch>
        </p:blipFill>
        <p:spPr>
          <a:xfrm>
            <a:off x="1486805" y="1952657"/>
            <a:ext cx="4403692" cy="4403693"/>
          </a:xfrm>
          <a:prstGeom prst="rect">
            <a:avLst/>
          </a:prstGeom>
          <a:ln w="3175">
            <a:miter lim="400000"/>
          </a:ln>
        </p:spPr>
      </p:pic>
    </p:spTree>
    <p:extLst>
      <p:ext uri="{BB962C8B-B14F-4D97-AF65-F5344CB8AC3E}">
        <p14:creationId xmlns:p14="http://schemas.microsoft.com/office/powerpoint/2010/main" val="311000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B856-3727-2045-91BA-C3F196D8A7B4}"/>
              </a:ext>
            </a:extLst>
          </p:cNvPr>
          <p:cNvSpPr>
            <a:spLocks noGrp="1"/>
          </p:cNvSpPr>
          <p:nvPr>
            <p:ph type="title"/>
          </p:nvPr>
        </p:nvSpPr>
        <p:spPr/>
        <p:txBody>
          <a:bodyPr/>
          <a:lstStyle/>
          <a:p>
            <a:r>
              <a:rPr lang="en-US" dirty="0"/>
              <a:t>Usable or Unusable?</a:t>
            </a:r>
          </a:p>
        </p:txBody>
      </p:sp>
      <p:sp>
        <p:nvSpPr>
          <p:cNvPr id="4" name="Slide Number Placeholder 3">
            <a:extLst>
              <a:ext uri="{FF2B5EF4-FFF2-40B4-BE49-F238E27FC236}">
                <a16:creationId xmlns:a16="http://schemas.microsoft.com/office/drawing/2014/main" id="{354CB0EA-BD00-D949-B6E6-C06F3EB6E528}"/>
              </a:ext>
            </a:extLst>
          </p:cNvPr>
          <p:cNvSpPr>
            <a:spLocks noGrp="1"/>
          </p:cNvSpPr>
          <p:nvPr>
            <p:ph type="sldNum" sz="quarter" idx="12"/>
          </p:nvPr>
        </p:nvSpPr>
        <p:spPr/>
        <p:txBody>
          <a:bodyPr/>
          <a:lstStyle/>
          <a:p>
            <a:fld id="{20F37917-FD3A-4669-9018-DA04BCDD3D75}" type="slidenum">
              <a:rPr lang="en-US" smtClean="0"/>
              <a:t>6</a:t>
            </a:fld>
            <a:endParaRPr lang="en-US"/>
          </a:p>
        </p:txBody>
      </p:sp>
      <p:grpSp>
        <p:nvGrpSpPr>
          <p:cNvPr id="6" name="Group">
            <a:extLst>
              <a:ext uri="{FF2B5EF4-FFF2-40B4-BE49-F238E27FC236}">
                <a16:creationId xmlns:a16="http://schemas.microsoft.com/office/drawing/2014/main" id="{D3C08407-142A-40A9-93C1-8F4672A30F31}"/>
              </a:ext>
            </a:extLst>
          </p:cNvPr>
          <p:cNvGrpSpPr/>
          <p:nvPr/>
        </p:nvGrpSpPr>
        <p:grpSpPr>
          <a:xfrm>
            <a:off x="4947105" y="2071000"/>
            <a:ext cx="4422555" cy="5273681"/>
            <a:chOff x="0" y="0"/>
            <a:chExt cx="6289854" cy="7500345"/>
          </a:xfrm>
        </p:grpSpPr>
        <p:pic>
          <p:nvPicPr>
            <p:cNvPr id="7" name="Image" descr="Image">
              <a:extLst>
                <a:ext uri="{FF2B5EF4-FFF2-40B4-BE49-F238E27FC236}">
                  <a16:creationId xmlns:a16="http://schemas.microsoft.com/office/drawing/2014/main" id="{626714B6-3254-4B71-AF06-9153984F924C}"/>
                </a:ext>
              </a:extLst>
            </p:cNvPr>
            <p:cNvPicPr>
              <a:picLocks noChangeAspect="1"/>
            </p:cNvPicPr>
            <p:nvPr/>
          </p:nvPicPr>
          <p:blipFill>
            <a:blip r:embed="rId3"/>
            <a:stretch>
              <a:fillRect/>
            </a:stretch>
          </p:blipFill>
          <p:spPr>
            <a:xfrm>
              <a:off x="1358923" y="0"/>
              <a:ext cx="4930932" cy="5414949"/>
            </a:xfrm>
            <a:prstGeom prst="rect">
              <a:avLst/>
            </a:prstGeom>
            <a:ln w="3175" cap="flat">
              <a:noFill/>
              <a:miter lim="400000"/>
            </a:ln>
            <a:effectLst/>
          </p:spPr>
        </p:pic>
        <p:sp>
          <p:nvSpPr>
            <p:cNvPr id="10" name="From Don Norman, Psychology of Everyday Things (c 1988)">
              <a:extLst>
                <a:ext uri="{FF2B5EF4-FFF2-40B4-BE49-F238E27FC236}">
                  <a16:creationId xmlns:a16="http://schemas.microsoft.com/office/drawing/2014/main" id="{471C917F-EAAA-494B-BBB1-902EDEE36C8C}"/>
                </a:ext>
              </a:extLst>
            </p:cNvPr>
            <p:cNvSpPr/>
            <p:nvPr/>
          </p:nvSpPr>
          <p:spPr>
            <a:xfrm>
              <a:off x="0" y="6230345"/>
              <a:ext cx="1270000"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lgn="l" defTabSz="584200">
                <a:lnSpc>
                  <a:spcPct val="120000"/>
                </a:lnSpc>
                <a:spcBef>
                  <a:spcPts val="4600"/>
                </a:spcBef>
                <a:defRPr sz="2500">
                  <a:solidFill>
                    <a:srgbClr val="535353"/>
                  </a:solidFill>
                  <a:latin typeface="Gill Sans Light"/>
                  <a:ea typeface="Gill Sans Light"/>
                  <a:cs typeface="Gill Sans Light"/>
                  <a:sym typeface="Gill Sans Light"/>
                </a:defRPr>
              </a:lvl1pPr>
            </a:lstStyle>
            <a:p>
              <a:pPr defTabSz="410751" hangingPunct="0">
                <a:spcBef>
                  <a:spcPts val="3234"/>
                </a:spcBef>
              </a:pPr>
              <a:r>
                <a:rPr sz="1758" kern="0" dirty="0">
                  <a:latin typeface="Arial" panose="020B0604020202020204" pitchFamily="34" charset="0"/>
                  <a:cs typeface="Arial" panose="020B0604020202020204" pitchFamily="34" charset="0"/>
                </a:rPr>
                <a:t>From Don Norman, Psychology of Everyday Things (c 1988)</a:t>
              </a:r>
            </a:p>
          </p:txBody>
        </p:sp>
      </p:grpSp>
      <p:pic>
        <p:nvPicPr>
          <p:cNvPr id="11" name="61ihx-N9D7L._AC_SL1200_.jpg" descr="61ihx-N9D7L._AC_SL1200_.jpg">
            <a:extLst>
              <a:ext uri="{FF2B5EF4-FFF2-40B4-BE49-F238E27FC236}">
                <a16:creationId xmlns:a16="http://schemas.microsoft.com/office/drawing/2014/main" id="{6B119F0C-1B44-4116-835F-FA6D004BF1DF}"/>
              </a:ext>
            </a:extLst>
          </p:cNvPr>
          <p:cNvPicPr>
            <a:picLocks noChangeAspect="1"/>
          </p:cNvPicPr>
          <p:nvPr/>
        </p:nvPicPr>
        <p:blipFill>
          <a:blip r:embed="rId4"/>
          <a:stretch>
            <a:fillRect/>
          </a:stretch>
        </p:blipFill>
        <p:spPr>
          <a:xfrm>
            <a:off x="1685781" y="2508993"/>
            <a:ext cx="3906127" cy="3190276"/>
          </a:xfrm>
          <a:prstGeom prst="rect">
            <a:avLst/>
          </a:prstGeom>
          <a:ln w="3175">
            <a:miter lim="400000"/>
          </a:ln>
        </p:spPr>
      </p:pic>
    </p:spTree>
    <p:extLst>
      <p:ext uri="{BB962C8B-B14F-4D97-AF65-F5344CB8AC3E}">
        <p14:creationId xmlns:p14="http://schemas.microsoft.com/office/powerpoint/2010/main" val="306914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FCD54966-636B-40B8-9A0B-F5A7E500E446}"/>
              </a:ext>
            </a:extLst>
          </p:cNvPr>
          <p:cNvSpPr>
            <a:spLocks noGrp="1" noChangeArrowheads="1"/>
          </p:cNvSpPr>
          <p:nvPr>
            <p:ph type="title"/>
          </p:nvPr>
        </p:nvSpPr>
        <p:spPr/>
        <p:txBody>
          <a:bodyPr/>
          <a:lstStyle/>
          <a:p>
            <a:r>
              <a:rPr lang="en-US" altLang="en-US" dirty="0"/>
              <a:t>“Usability”: a Definition</a:t>
            </a:r>
          </a:p>
        </p:txBody>
      </p:sp>
      <p:sp>
        <p:nvSpPr>
          <p:cNvPr id="5122" name="Rectangle 2">
            <a:extLst>
              <a:ext uri="{FF2B5EF4-FFF2-40B4-BE49-F238E27FC236}">
                <a16:creationId xmlns:a16="http://schemas.microsoft.com/office/drawing/2014/main" id="{6D5D6D1E-2A01-42BF-95E0-611A9FCE7D25}"/>
              </a:ext>
            </a:extLst>
          </p:cNvPr>
          <p:cNvSpPr>
            <a:spLocks noGrp="1" noChangeArrowheads="1"/>
          </p:cNvSpPr>
          <p:nvPr>
            <p:ph idx="1"/>
          </p:nvPr>
        </p:nvSpPr>
        <p:spPr/>
        <p:txBody>
          <a:bodyPr/>
          <a:lstStyle/>
          <a:p>
            <a:r>
              <a:rPr lang="en-US" altLang="en-US" i="1" dirty="0"/>
              <a:t>Usability</a:t>
            </a:r>
            <a:r>
              <a:rPr lang="en-US" altLang="en-US" dirty="0"/>
              <a:t> is …</a:t>
            </a:r>
          </a:p>
          <a:p>
            <a:r>
              <a:rPr lang="en-US" altLang="en-US" dirty="0"/>
              <a:t>… a measure of how …</a:t>
            </a:r>
          </a:p>
          <a:p>
            <a:pPr lvl="1"/>
            <a:r>
              <a:rPr lang="en-US" altLang="en-US" dirty="0"/>
              <a:t>… an artifact …</a:t>
            </a:r>
          </a:p>
          <a:p>
            <a:pPr lvl="1"/>
            <a:r>
              <a:rPr lang="en-US" altLang="en-US" dirty="0"/>
              <a:t>... impacts …</a:t>
            </a:r>
          </a:p>
          <a:p>
            <a:pPr lvl="1"/>
            <a:r>
              <a:rPr lang="en-US" altLang="en-US" dirty="0"/>
              <a:t>… a human …</a:t>
            </a:r>
          </a:p>
          <a:p>
            <a:pPr lvl="2"/>
            <a:r>
              <a:rPr lang="en-US" altLang="en-US" dirty="0"/>
              <a:t>… with particular goals.</a:t>
            </a:r>
          </a:p>
          <a:p>
            <a:pPr lvl="1"/>
            <a:endParaRPr lang="en-US" altLang="en-US" dirty="0"/>
          </a:p>
        </p:txBody>
      </p:sp>
      <p:sp>
        <p:nvSpPr>
          <p:cNvPr id="5123" name="Text Box 3">
            <a:extLst>
              <a:ext uri="{FF2B5EF4-FFF2-40B4-BE49-F238E27FC236}">
                <a16:creationId xmlns:a16="http://schemas.microsoft.com/office/drawing/2014/main" id="{F4B0D1A4-82AE-4AEF-B842-9318DCC0894D}"/>
              </a:ext>
            </a:extLst>
          </p:cNvPr>
          <p:cNvSpPr txBox="1">
            <a:spLocks/>
          </p:cNvSpPr>
          <p:nvPr/>
        </p:nvSpPr>
        <p:spPr bwMode="auto">
          <a:xfrm>
            <a:off x="10232600" y="6454704"/>
            <a:ext cx="136256" cy="223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5719" tIns="35719" rIns="35719" bIns="35719" anchor="b">
            <a:spAutoFit/>
          </a:bodyPr>
          <a:lstStyle/>
          <a:p>
            <a:pPr algn="r"/>
            <a:fld id="{0BB2D644-9BFF-4E58-8C26-7B6E68779C53}" type="slidenum">
              <a:rPr lang="en-US" altLang="en-US" sz="984">
                <a:latin typeface="Calibri Light" panose="020F0302020204030204" pitchFamily="34" charset="0"/>
                <a:ea typeface="Helvetica Neue" charset="0"/>
                <a:cs typeface="Calibri Light" panose="020F0302020204030204" pitchFamily="34" charset="0"/>
                <a:sym typeface="Helvetica Neue" charset="0"/>
              </a:rPr>
              <a:pPr algn="r"/>
              <a:t>7</a:t>
            </a:fld>
            <a:endParaRPr lang="en-US" altLang="en-US" sz="984" dirty="0">
              <a:latin typeface="Calibri Light" panose="020F0302020204030204" pitchFamily="34" charset="0"/>
              <a:ea typeface="Helvetica Neue" charset="0"/>
              <a:cs typeface="Calibri Light" panose="020F0302020204030204" pitchFamily="34" charset="0"/>
              <a:sym typeface="Helvetica Neue" charset="0"/>
            </a:endParaRPr>
          </a:p>
        </p:txBody>
      </p:sp>
      <p:sp>
        <p:nvSpPr>
          <p:cNvPr id="2" name="TextBox 1">
            <a:extLst>
              <a:ext uri="{FF2B5EF4-FFF2-40B4-BE49-F238E27FC236}">
                <a16:creationId xmlns:a16="http://schemas.microsoft.com/office/drawing/2014/main" id="{034E779D-28BD-A845-A143-6D2A4D19AD02}"/>
              </a:ext>
            </a:extLst>
          </p:cNvPr>
          <p:cNvSpPr txBox="1"/>
          <p:nvPr/>
        </p:nvSpPr>
        <p:spPr>
          <a:xfrm>
            <a:off x="5043947" y="2868561"/>
            <a:ext cx="2826192" cy="914400"/>
          </a:xfrm>
          <a:prstGeom prst="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2400" b="1" dirty="0">
                <a:solidFill>
                  <a:schemeClr val="tx1"/>
                </a:solidFill>
                <a:latin typeface="Ink Free" panose="03080402000500000000" pitchFamily="66" charset="0"/>
              </a:rPr>
              <a:t>For us: </a:t>
            </a:r>
          </a:p>
          <a:p>
            <a:pPr algn="ctr"/>
            <a:r>
              <a:rPr lang="en-US" sz="2400" b="1" dirty="0">
                <a:solidFill>
                  <a:schemeClr val="tx1"/>
                </a:solidFill>
                <a:latin typeface="Ink Free" panose="03080402000500000000" pitchFamily="66" charset="0"/>
              </a:rPr>
              <a:t>a software artifact</a:t>
            </a:r>
          </a:p>
        </p:txBody>
      </p:sp>
      <p:cxnSp>
        <p:nvCxnSpPr>
          <p:cNvPr id="4" name="Curved Connector 3">
            <a:extLst>
              <a:ext uri="{FF2B5EF4-FFF2-40B4-BE49-F238E27FC236}">
                <a16:creationId xmlns:a16="http://schemas.microsoft.com/office/drawing/2014/main" id="{80704BEC-A5E3-0F4A-8DBE-64C26E4C3A54}"/>
              </a:ext>
            </a:extLst>
          </p:cNvPr>
          <p:cNvCxnSpPr>
            <a:cxnSpLocks/>
          </p:cNvCxnSpPr>
          <p:nvPr/>
        </p:nvCxnSpPr>
        <p:spPr>
          <a:xfrm rot="10800000">
            <a:off x="3554361" y="2712219"/>
            <a:ext cx="1489586" cy="331839"/>
          </a:xfrm>
          <a:prstGeom prst="curved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BF37900-394E-DA42-AF9D-5CB0E29CCED1}"/>
              </a:ext>
            </a:extLst>
          </p:cNvPr>
          <p:cNvSpPr txBox="1"/>
          <p:nvPr/>
        </p:nvSpPr>
        <p:spPr>
          <a:xfrm>
            <a:off x="5173933" y="5093440"/>
            <a:ext cx="2566220" cy="914400"/>
          </a:xfrm>
          <a:prstGeom prst="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r>
              <a:rPr lang="en-US" sz="2400" b="1" dirty="0">
                <a:solidFill>
                  <a:schemeClr val="tx1"/>
                </a:solidFill>
                <a:latin typeface="Ink Free" panose="03080402000500000000" pitchFamily="66" charset="0"/>
              </a:rPr>
              <a:t>The goals are key!</a:t>
            </a:r>
          </a:p>
        </p:txBody>
      </p:sp>
      <p:cxnSp>
        <p:nvCxnSpPr>
          <p:cNvPr id="7" name="Curved Connector 6">
            <a:extLst>
              <a:ext uri="{FF2B5EF4-FFF2-40B4-BE49-F238E27FC236}">
                <a16:creationId xmlns:a16="http://schemas.microsoft.com/office/drawing/2014/main" id="{3C280719-3FC9-8841-B2CC-56E5E8676871}"/>
              </a:ext>
            </a:extLst>
          </p:cNvPr>
          <p:cNvCxnSpPr>
            <a:stCxn id="5" idx="1"/>
          </p:cNvCxnSpPr>
          <p:nvPr/>
        </p:nvCxnSpPr>
        <p:spPr>
          <a:xfrm rot="10800000">
            <a:off x="4085303" y="4041058"/>
            <a:ext cx="1088630" cy="1509582"/>
          </a:xfrm>
          <a:prstGeom prst="curved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47519-5B35-0B4F-8B6A-552277849902}"/>
              </a:ext>
            </a:extLst>
          </p:cNvPr>
          <p:cNvSpPr>
            <a:spLocks noGrp="1"/>
          </p:cNvSpPr>
          <p:nvPr>
            <p:ph type="title"/>
          </p:nvPr>
        </p:nvSpPr>
        <p:spPr/>
        <p:txBody>
          <a:bodyPr>
            <a:normAutofit/>
          </a:bodyPr>
          <a:lstStyle/>
          <a:p>
            <a:r>
              <a:rPr lang="en-US" sz="3600" dirty="0"/>
              <a:t>Usability Characteristics (1 of 5): Learnability</a:t>
            </a:r>
          </a:p>
        </p:txBody>
      </p:sp>
      <p:sp>
        <p:nvSpPr>
          <p:cNvPr id="4" name="Content Placeholder 3">
            <a:extLst>
              <a:ext uri="{FF2B5EF4-FFF2-40B4-BE49-F238E27FC236}">
                <a16:creationId xmlns:a16="http://schemas.microsoft.com/office/drawing/2014/main" id="{0D4CD63E-BA4B-D842-BDE5-6B5B4CEC1D42}"/>
              </a:ext>
            </a:extLst>
          </p:cNvPr>
          <p:cNvSpPr>
            <a:spLocks noGrp="1"/>
          </p:cNvSpPr>
          <p:nvPr>
            <p:ph sz="half" idx="2"/>
          </p:nvPr>
        </p:nvSpPr>
        <p:spPr/>
        <p:txBody>
          <a:bodyPr/>
          <a:lstStyle/>
          <a:p>
            <a:r>
              <a:rPr lang="en-US" dirty="0"/>
              <a:t>How easy is it to learn to use the artifact to accomplish a goal?</a:t>
            </a:r>
          </a:p>
          <a:p>
            <a:endParaRPr lang="en-US" dirty="0"/>
          </a:p>
          <a:p>
            <a:r>
              <a:rPr lang="en-US" dirty="0"/>
              <a:t>A “steep” learning curve requires a lot of expertise before one can achieve results.</a:t>
            </a:r>
          </a:p>
        </p:txBody>
      </p:sp>
      <p:sp>
        <p:nvSpPr>
          <p:cNvPr id="5" name="Slide Number Placeholder 4">
            <a:extLst>
              <a:ext uri="{FF2B5EF4-FFF2-40B4-BE49-F238E27FC236}">
                <a16:creationId xmlns:a16="http://schemas.microsoft.com/office/drawing/2014/main" id="{C8D7E320-3A20-5642-9845-B2BA828CD5E4}"/>
              </a:ext>
            </a:extLst>
          </p:cNvPr>
          <p:cNvSpPr>
            <a:spLocks noGrp="1"/>
          </p:cNvSpPr>
          <p:nvPr>
            <p:ph type="sldNum" sz="quarter" idx="12"/>
          </p:nvPr>
        </p:nvSpPr>
        <p:spPr/>
        <p:txBody>
          <a:bodyPr/>
          <a:lstStyle/>
          <a:p>
            <a:fld id="{20F37917-FD3A-4669-9018-DA04BCDD3D75}" type="slidenum">
              <a:rPr lang="en-US" smtClean="0"/>
              <a:t>8</a:t>
            </a:fld>
            <a:endParaRPr lang="en-US"/>
          </a:p>
        </p:txBody>
      </p:sp>
      <p:pic>
        <p:nvPicPr>
          <p:cNvPr id="10" name="Picture 9">
            <a:extLst>
              <a:ext uri="{FF2B5EF4-FFF2-40B4-BE49-F238E27FC236}">
                <a16:creationId xmlns:a16="http://schemas.microsoft.com/office/drawing/2014/main" id="{83286A20-358F-5D4A-9DD4-151FED7FBEC3}"/>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1155290" y="5572893"/>
            <a:ext cx="4343400" cy="457200"/>
          </a:xfrm>
          <a:prstGeom prst="rect">
            <a:avLst/>
          </a:prstGeom>
        </p:spPr>
      </p:pic>
      <p:pic>
        <p:nvPicPr>
          <p:cNvPr id="11" name="Picture 10">
            <a:extLst>
              <a:ext uri="{FF2B5EF4-FFF2-40B4-BE49-F238E27FC236}">
                <a16:creationId xmlns:a16="http://schemas.microsoft.com/office/drawing/2014/main" id="{2B10E61B-A421-A04B-AF4B-26838BB0ED93}"/>
              </a:ext>
            </a:extLst>
          </p:cNvPr>
          <p:cNvPicPr>
            <a:picLocks noChangeAspect="1"/>
          </p:cNvPicPr>
          <p:nvPr/>
        </p:nvPicPr>
        <p:blipFill>
          <a:blip r:embed="rId3">
            <a:extLst>
              <a:ext uri="{BEBA8EAE-BF5A-486C-A8C5-ECC9F3942E4B}">
                <a14:imgProps xmlns:a14="http://schemas.microsoft.com/office/drawing/2010/main">
                  <a14:imgLayer r:embed="rId5">
                    <a14:imgEffect>
                      <a14:artisticPencilSketch/>
                    </a14:imgEffect>
                  </a14:imgLayer>
                </a14:imgProps>
              </a:ext>
            </a:extLst>
          </a:blip>
          <a:stretch>
            <a:fillRect/>
          </a:stretch>
        </p:blipFill>
        <p:spPr>
          <a:xfrm rot="16200000">
            <a:off x="-419100" y="3758458"/>
            <a:ext cx="4343400" cy="457200"/>
          </a:xfrm>
          <a:prstGeom prst="rect">
            <a:avLst/>
          </a:prstGeom>
        </p:spPr>
      </p:pic>
      <p:sp>
        <p:nvSpPr>
          <p:cNvPr id="13" name="Freeform 12">
            <a:extLst>
              <a:ext uri="{FF2B5EF4-FFF2-40B4-BE49-F238E27FC236}">
                <a16:creationId xmlns:a16="http://schemas.microsoft.com/office/drawing/2014/main" id="{3105A61F-06B1-6244-954C-CD6CDE93EA7D}"/>
              </a:ext>
              <a:ext uri="{C183D7F6-B498-43B3-948B-1728B52AA6E4}">
                <adec:decorative xmlns:adec="http://schemas.microsoft.com/office/drawing/2017/decorative" val="1"/>
              </a:ext>
            </a:extLst>
          </p:cNvPr>
          <p:cNvSpPr/>
          <p:nvPr/>
        </p:nvSpPr>
        <p:spPr>
          <a:xfrm rot="315596">
            <a:off x="1873027" y="2285999"/>
            <a:ext cx="3111910" cy="3067665"/>
          </a:xfrm>
          <a:custGeom>
            <a:avLst/>
            <a:gdLst>
              <a:gd name="connsiteX0" fmla="*/ 0 w 3111910"/>
              <a:gd name="connsiteY0" fmla="*/ 3067665 h 3067665"/>
              <a:gd name="connsiteX1" fmla="*/ 795247 w 3111910"/>
              <a:gd name="connsiteY1" fmla="*/ 2160769 h 3067665"/>
              <a:gd name="connsiteX2" fmla="*/ 1356852 w 3111910"/>
              <a:gd name="connsiteY2" fmla="*/ 383458 h 3067665"/>
              <a:gd name="connsiteX3" fmla="*/ 3111910 w 3111910"/>
              <a:gd name="connsiteY3" fmla="*/ 0 h 3067665"/>
            </a:gdLst>
            <a:ahLst/>
            <a:cxnLst>
              <a:cxn ang="0">
                <a:pos x="connsiteX0" y="connsiteY0"/>
              </a:cxn>
              <a:cxn ang="0">
                <a:pos x="connsiteX1" y="connsiteY1"/>
              </a:cxn>
              <a:cxn ang="0">
                <a:pos x="connsiteX2" y="connsiteY2"/>
              </a:cxn>
              <a:cxn ang="0">
                <a:pos x="connsiteX3" y="connsiteY3"/>
              </a:cxn>
            </a:cxnLst>
            <a:rect l="l" t="t" r="r" b="b"/>
            <a:pathLst>
              <a:path w="3111910" h="3067665" extrusionOk="0">
                <a:moveTo>
                  <a:pt x="0" y="3067665"/>
                </a:moveTo>
                <a:cubicBezTo>
                  <a:pt x="190546" y="2837003"/>
                  <a:pt x="402716" y="2670585"/>
                  <a:pt x="795247" y="2160769"/>
                </a:cubicBezTo>
                <a:cubicBezTo>
                  <a:pt x="1194735" y="1749894"/>
                  <a:pt x="895410" y="829194"/>
                  <a:pt x="1356852" y="383458"/>
                </a:cubicBezTo>
                <a:cubicBezTo>
                  <a:pt x="1500162" y="217600"/>
                  <a:pt x="2364650" y="303280"/>
                  <a:pt x="3111910" y="0"/>
                </a:cubicBezTo>
              </a:path>
            </a:pathLst>
          </a:custGeom>
          <a:noFill/>
          <a:ln w="63500" cap="rnd">
            <a:solidFill>
              <a:srgbClr val="0070C0"/>
            </a:solidFill>
            <a:extLst>
              <a:ext uri="{C807C97D-BFC1-408E-A445-0C87EB9F89A2}">
                <ask:lineSketchStyleProps xmlns:ask="http://schemas.microsoft.com/office/drawing/2018/sketchyshapes" sd="1219033472">
                  <a:custGeom>
                    <a:avLst/>
                    <a:gdLst>
                      <a:gd name="connsiteX0" fmla="*/ 0 w 3111910"/>
                      <a:gd name="connsiteY0" fmla="*/ 3067665 h 3067665"/>
                      <a:gd name="connsiteX1" fmla="*/ 795247 w 3111910"/>
                      <a:gd name="connsiteY1" fmla="*/ 2160769 h 3067665"/>
                      <a:gd name="connsiteX2" fmla="*/ 1356852 w 3111910"/>
                      <a:gd name="connsiteY2" fmla="*/ 383458 h 3067665"/>
                      <a:gd name="connsiteX3" fmla="*/ 3111910 w 3111910"/>
                      <a:gd name="connsiteY3" fmla="*/ 0 h 3067665"/>
                      <a:gd name="connsiteX0" fmla="*/ 0 w 3111910"/>
                      <a:gd name="connsiteY0" fmla="*/ 3067665 h 3067665"/>
                      <a:gd name="connsiteX1" fmla="*/ 795247 w 3111910"/>
                      <a:gd name="connsiteY1" fmla="*/ 2160769 h 3067665"/>
                      <a:gd name="connsiteX2" fmla="*/ 1356852 w 3111910"/>
                      <a:gd name="connsiteY2" fmla="*/ 383458 h 3067665"/>
                      <a:gd name="connsiteX3" fmla="*/ 3111910 w 3111910"/>
                      <a:gd name="connsiteY3" fmla="*/ 0 h 3067665"/>
                    </a:gdLst>
                    <a:ahLst/>
                    <a:cxnLst>
                      <a:cxn ang="0">
                        <a:pos x="connsiteX0" y="connsiteY0"/>
                      </a:cxn>
                      <a:cxn ang="0">
                        <a:pos x="connsiteX1" y="connsiteY1"/>
                      </a:cxn>
                      <a:cxn ang="0">
                        <a:pos x="connsiteX2" y="connsiteY2"/>
                      </a:cxn>
                      <a:cxn ang="0">
                        <a:pos x="connsiteX3" y="connsiteY3"/>
                      </a:cxn>
                    </a:cxnLst>
                    <a:rect l="l" t="t" r="r" b="b"/>
                    <a:pathLst>
                      <a:path w="3111910" h="3067665" extrusionOk="0">
                        <a:moveTo>
                          <a:pt x="0" y="3067665"/>
                        </a:moveTo>
                        <a:cubicBezTo>
                          <a:pt x="233400" y="2863436"/>
                          <a:pt x="440887" y="2656259"/>
                          <a:pt x="795247" y="2160769"/>
                        </a:cubicBezTo>
                        <a:cubicBezTo>
                          <a:pt x="1155751" y="1741687"/>
                          <a:pt x="934801" y="827941"/>
                          <a:pt x="1356852" y="383458"/>
                        </a:cubicBezTo>
                        <a:cubicBezTo>
                          <a:pt x="1585253" y="134504"/>
                          <a:pt x="2389269" y="167206"/>
                          <a:pt x="3111910" y="0"/>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B1A3479-AFCB-1246-8AA6-C14BAC9C4E5E}"/>
              </a:ext>
              <a:ext uri="{C183D7F6-B498-43B3-948B-1728B52AA6E4}">
                <adec:decorative xmlns:adec="http://schemas.microsoft.com/office/drawing/2017/decorative" val="1"/>
              </a:ext>
            </a:extLst>
          </p:cNvPr>
          <p:cNvSpPr txBox="1"/>
          <p:nvPr/>
        </p:nvSpPr>
        <p:spPr>
          <a:xfrm rot="223400">
            <a:off x="1946954" y="5823020"/>
            <a:ext cx="1959704"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l"/>
            <a:r>
              <a:rPr lang="en-US" sz="4000" dirty="0">
                <a:solidFill>
                  <a:schemeClr val="tx1"/>
                </a:solidFill>
                <a:latin typeface="Chalkduster" panose="03050602040202020205" pitchFamily="66" charset="77"/>
              </a:rPr>
              <a:t>Result</a:t>
            </a:r>
          </a:p>
        </p:txBody>
      </p:sp>
      <p:sp>
        <p:nvSpPr>
          <p:cNvPr id="15" name="TextBox 14">
            <a:extLst>
              <a:ext uri="{FF2B5EF4-FFF2-40B4-BE49-F238E27FC236}">
                <a16:creationId xmlns:a16="http://schemas.microsoft.com/office/drawing/2014/main" id="{C1083391-9FE6-684C-8D39-F59C0D83B177}"/>
              </a:ext>
              <a:ext uri="{C183D7F6-B498-43B3-948B-1728B52AA6E4}">
                <adec:decorative xmlns:adec="http://schemas.microsoft.com/office/drawing/2017/decorative" val="1"/>
              </a:ext>
            </a:extLst>
          </p:cNvPr>
          <p:cNvSpPr txBox="1"/>
          <p:nvPr/>
        </p:nvSpPr>
        <p:spPr>
          <a:xfrm rot="16499081">
            <a:off x="-138487" y="3277847"/>
            <a:ext cx="2805896"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l"/>
            <a:r>
              <a:rPr lang="en-US" sz="4000" dirty="0">
                <a:solidFill>
                  <a:schemeClr val="tx1"/>
                </a:solidFill>
                <a:latin typeface="Chalkduster" panose="03050602040202020205" pitchFamily="66" charset="77"/>
              </a:rPr>
              <a:t>Expertise</a:t>
            </a:r>
          </a:p>
        </p:txBody>
      </p:sp>
    </p:spTree>
    <p:extLst>
      <p:ext uri="{BB962C8B-B14F-4D97-AF65-F5344CB8AC3E}">
        <p14:creationId xmlns:p14="http://schemas.microsoft.com/office/powerpoint/2010/main" val="2872424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03F33-9B47-6E45-AF66-AAF818AF94E7}"/>
              </a:ext>
            </a:extLst>
          </p:cNvPr>
          <p:cNvSpPr>
            <a:spLocks noGrp="1"/>
          </p:cNvSpPr>
          <p:nvPr>
            <p:ph type="title"/>
          </p:nvPr>
        </p:nvSpPr>
        <p:spPr>
          <a:xfrm>
            <a:off x="838200" y="365125"/>
            <a:ext cx="10515600" cy="1325563"/>
          </a:xfrm>
        </p:spPr>
        <p:txBody>
          <a:bodyPr anchor="b">
            <a:normAutofit/>
          </a:bodyPr>
          <a:lstStyle/>
          <a:p>
            <a:r>
              <a:rPr lang="en-US" sz="3600" dirty="0"/>
              <a:t>Usability Characteristics (2 of 5): Effectiveness</a:t>
            </a:r>
          </a:p>
        </p:txBody>
      </p:sp>
      <p:sp>
        <p:nvSpPr>
          <p:cNvPr id="3" name="Content Placeholder 2">
            <a:extLst>
              <a:ext uri="{FF2B5EF4-FFF2-40B4-BE49-F238E27FC236}">
                <a16:creationId xmlns:a16="http://schemas.microsoft.com/office/drawing/2014/main" id="{B8509B14-091B-3A43-9503-279E57DD26F1}"/>
              </a:ext>
            </a:extLst>
          </p:cNvPr>
          <p:cNvSpPr>
            <a:spLocks noGrp="1"/>
          </p:cNvSpPr>
          <p:nvPr>
            <p:ph sz="half" idx="1"/>
          </p:nvPr>
        </p:nvSpPr>
        <p:spPr>
          <a:xfrm>
            <a:off x="838200" y="1825625"/>
            <a:ext cx="5181600" cy="4351338"/>
          </a:xfrm>
        </p:spPr>
        <p:txBody>
          <a:bodyPr>
            <a:normAutofit/>
          </a:bodyPr>
          <a:lstStyle/>
          <a:p>
            <a:r>
              <a:rPr lang="en-US" dirty="0"/>
              <a:t>How often does the use lead to completion of a goal?</a:t>
            </a:r>
          </a:p>
          <a:p>
            <a:r>
              <a:rPr lang="en-US" dirty="0"/>
              <a:t>Is the artifact “fit for purpose”?</a:t>
            </a:r>
          </a:p>
        </p:txBody>
      </p:sp>
      <p:pic>
        <p:nvPicPr>
          <p:cNvPr id="2050" name="Picture 2" descr="Image - Square Peg Round Hole Graphic Clipart (#4247985) - PinClipart">
            <a:extLst>
              <a:ext uri="{FF2B5EF4-FFF2-40B4-BE49-F238E27FC236}">
                <a16:creationId xmlns:a16="http://schemas.microsoft.com/office/drawing/2014/main" id="{838A8F35-3395-2641-BE77-A5F6C39282D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7026" y="1825625"/>
            <a:ext cx="3491948" cy="4351338"/>
          </a:xfrm>
          <a:prstGeom prst="rect">
            <a:avLst/>
          </a:prstGeom>
          <a:solidFill>
            <a:srgbClr val="FFFFFF"/>
          </a:solidFill>
        </p:spPr>
      </p:pic>
      <p:sp>
        <p:nvSpPr>
          <p:cNvPr id="5" name="Slide Number Placeholder 4">
            <a:extLst>
              <a:ext uri="{FF2B5EF4-FFF2-40B4-BE49-F238E27FC236}">
                <a16:creationId xmlns:a16="http://schemas.microsoft.com/office/drawing/2014/main" id="{A62D7B41-8A2D-0C48-BBA8-35961CF704B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0F37917-FD3A-4669-9018-DA04BCDD3D75}" type="slidenum">
              <a:rPr lang="en-US" smtClean="0"/>
              <a:pPr>
                <a:spcAft>
                  <a:spcPts val="600"/>
                </a:spcAft>
              </a:pPr>
              <a:t>9</a:t>
            </a:fld>
            <a:endParaRPr lang="en-US"/>
          </a:p>
        </p:txBody>
      </p:sp>
    </p:spTree>
    <p:extLst>
      <p:ext uri="{BB962C8B-B14F-4D97-AF65-F5344CB8AC3E}">
        <p14:creationId xmlns:p14="http://schemas.microsoft.com/office/powerpoint/2010/main" val="3085443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solidFill>
          <a:schemeClr val="accent2">
            <a:lumMod val="20000"/>
            <a:lumOff val="80000"/>
          </a:schemeClr>
        </a:solidFill>
        <a:ln>
          <a:solidFill>
            <a:srgbClr val="0070C0"/>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Lesson 2.1 Documenting Your Design" id="{558FD38C-8711-CB43-A1E4-12EC5E9DD09B}" vid="{406B3AE4-9970-1245-8651-E29A8F459AD2}"/>
    </a:ext>
  </a:extLst>
</a:theme>
</file>

<file path=ppt/theme/theme2.xml><?xml version="1.0" encoding="utf-8"?>
<a:theme xmlns:a="http://schemas.openxmlformats.org/drawingml/2006/main" name="ModernPortfolio">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algn="l">
          <a:defRPr sz="2800" dirty="0" smtClean="0">
            <a:latin typeface="+mn-lt"/>
          </a:defRPr>
        </a:def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3209</TotalTime>
  <Words>3849</Words>
  <Application>Microsoft Office PowerPoint</Application>
  <PresentationFormat>Widescreen</PresentationFormat>
  <Paragraphs>323</Paragraphs>
  <Slides>35</Slides>
  <Notes>35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35</vt:i4>
      </vt:variant>
    </vt:vector>
  </HeadingPairs>
  <TitlesOfParts>
    <vt:vector size="48" baseType="lpstr">
      <vt:lpstr>Calibri</vt:lpstr>
      <vt:lpstr>Helvetica Neue Medium</vt:lpstr>
      <vt:lpstr>Chalkduster</vt:lpstr>
      <vt:lpstr>Ink Free</vt:lpstr>
      <vt:lpstr>Helvetica Neue</vt:lpstr>
      <vt:lpstr>Verdana</vt:lpstr>
      <vt:lpstr>Helvetica</vt:lpstr>
      <vt:lpstr>Gill Sans</vt:lpstr>
      <vt:lpstr>Calibri Light</vt:lpstr>
      <vt:lpstr>Arial</vt:lpstr>
      <vt:lpstr>Helvetica Neue Light</vt:lpstr>
      <vt:lpstr>Office Theme</vt:lpstr>
      <vt:lpstr>ModernPortfolio</vt:lpstr>
      <vt:lpstr>CS 4530: Fundamentals of Software Engineering  Lesson 6.1 UI Design / User-Centered Design</vt:lpstr>
      <vt:lpstr>Learning Objectives for this Lesson</vt:lpstr>
      <vt:lpstr>Goal: Build the Right Product</vt:lpstr>
      <vt:lpstr>UI Design is important part of the link between user and technology</vt:lpstr>
      <vt:lpstr>Usable or Unusable?</vt:lpstr>
      <vt:lpstr>Usable or Unusable?</vt:lpstr>
      <vt:lpstr>“Usability”: a Definition</vt:lpstr>
      <vt:lpstr>Usability Characteristics (1 of 5): Learnability</vt:lpstr>
      <vt:lpstr>Usability Characteristics (2 of 5): Effectiveness</vt:lpstr>
      <vt:lpstr>Usability Characteristics (3 of 5): Productivity</vt:lpstr>
      <vt:lpstr>Usability Characteristics (4 of 5): Retainability</vt:lpstr>
      <vt:lpstr>Usability Characteristics (5 of 5): Satisfiability</vt:lpstr>
      <vt:lpstr>Why study Usability?</vt:lpstr>
      <vt:lpstr>“Usability</vt:lpstr>
      <vt:lpstr>User-Centered Design</vt:lpstr>
      <vt:lpstr>Key Idea: Design Alternatives</vt:lpstr>
      <vt:lpstr>Key Idea: Design Alternatives</vt:lpstr>
      <vt:lpstr>Prototype (1 of 3): Paper Simulation</vt:lpstr>
      <vt:lpstr>Prototype (2 of 3): Wizard-of-Oz</vt:lpstr>
      <vt:lpstr>Prototype (3 of 3): Working Prototype</vt:lpstr>
      <vt:lpstr>User-Centered Design is refined</vt:lpstr>
      <vt:lpstr>Tips for Aesthetic Design (UI Design)</vt:lpstr>
      <vt:lpstr>Forms of User Evaluation</vt:lpstr>
      <vt:lpstr>Best Practice Heuristics (Nielsen)</vt:lpstr>
      <vt:lpstr>H1: Visibility of System Status</vt:lpstr>
      <vt:lpstr>H2: Match Between System and Real World</vt:lpstr>
      <vt:lpstr>H3: User Control and Freedom</vt:lpstr>
      <vt:lpstr>H4: Consistency and Standards</vt:lpstr>
      <vt:lpstr>H5: Error Prevention</vt:lpstr>
      <vt:lpstr>H6: Recognition rather than Recall</vt:lpstr>
      <vt:lpstr>H7: Flexibility and Efficiency of Use</vt:lpstr>
      <vt:lpstr>H8: Aesthetic and Minimalist Design</vt:lpstr>
      <vt:lpstr>H9: Help users recognize, diagnose, and recover from errors</vt:lpstr>
      <vt:lpstr>H10: Help and Documentation</vt:lpstr>
      <vt:lpstr>Review: Learning Objectives for this Lesson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4350: Fundamentals of Software Engineering Lesson 2.2 User-Centered Design</dc:title>
  <dc:creator>Adeel A. Bhutta</dc:creator>
  <cp:lastModifiedBy>Mitchell Wand</cp:lastModifiedBy>
  <cp:revision>66</cp:revision>
  <dcterms:created xsi:type="dcterms:W3CDTF">2021-01-27T13:55:29Z</dcterms:created>
  <dcterms:modified xsi:type="dcterms:W3CDTF">2022-02-23T17:36:41Z</dcterms:modified>
</cp:coreProperties>
</file>